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handoutMasterIdLst>
    <p:handoutMasterId r:id="rId40"/>
  </p:handoutMasterIdLst>
  <p:sldIdLst>
    <p:sldId id="259" r:id="rId2"/>
    <p:sldId id="263" r:id="rId3"/>
    <p:sldId id="389" r:id="rId4"/>
    <p:sldId id="406" r:id="rId5"/>
    <p:sldId id="399" r:id="rId6"/>
    <p:sldId id="414" r:id="rId7"/>
    <p:sldId id="410" r:id="rId8"/>
    <p:sldId id="392" r:id="rId9"/>
    <p:sldId id="391" r:id="rId10"/>
    <p:sldId id="393" r:id="rId11"/>
    <p:sldId id="412" r:id="rId12"/>
    <p:sldId id="422" r:id="rId13"/>
    <p:sldId id="394" r:id="rId14"/>
    <p:sldId id="395" r:id="rId15"/>
    <p:sldId id="411" r:id="rId16"/>
    <p:sldId id="341" r:id="rId17"/>
    <p:sldId id="334" r:id="rId18"/>
    <p:sldId id="330" r:id="rId19"/>
    <p:sldId id="343" r:id="rId20"/>
    <p:sldId id="397" r:id="rId21"/>
    <p:sldId id="405" r:id="rId22"/>
    <p:sldId id="344" r:id="rId23"/>
    <p:sldId id="404" r:id="rId24"/>
    <p:sldId id="403" r:id="rId25"/>
    <p:sldId id="416" r:id="rId26"/>
    <p:sldId id="407" r:id="rId27"/>
    <p:sldId id="408" r:id="rId28"/>
    <p:sldId id="409" r:id="rId29"/>
    <p:sldId id="421" r:id="rId30"/>
    <p:sldId id="346" r:id="rId31"/>
    <p:sldId id="396" r:id="rId32"/>
    <p:sldId id="368" r:id="rId33"/>
    <p:sldId id="385" r:id="rId34"/>
    <p:sldId id="418" r:id="rId35"/>
    <p:sldId id="419" r:id="rId36"/>
    <p:sldId id="420" r:id="rId37"/>
    <p:sldId id="384"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D55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432" autoAdjust="0"/>
  </p:normalViewPr>
  <p:slideViewPr>
    <p:cSldViewPr snapToGrid="0" snapToObjects="1">
      <p:cViewPr varScale="1">
        <p:scale>
          <a:sx n="66" d="100"/>
          <a:sy n="66" d="100"/>
        </p:scale>
        <p:origin x="-192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9F2B7E-6577-0F4D-92B9-F46A6008E859}" type="datetime1">
              <a:rPr lang="en-US" smtClean="0"/>
              <a:t>2/17/17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Virginia Tech</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F2FE0F-D679-CF47-8C41-C46163FA42C6}" type="slidenum">
              <a:rPr lang="en-US" smtClean="0"/>
              <a:t>‹#›</a:t>
            </a:fld>
            <a:endParaRPr lang="en-US"/>
          </a:p>
        </p:txBody>
      </p:sp>
    </p:spTree>
    <p:extLst>
      <p:ext uri="{BB962C8B-B14F-4D97-AF65-F5344CB8AC3E}">
        <p14:creationId xmlns:p14="http://schemas.microsoft.com/office/powerpoint/2010/main" val="228886862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CFA387-946D-F348-99AE-7E03E23C14B9}" type="datetime1">
              <a:rPr lang="en-US" smtClean="0"/>
              <a:t>2/17/17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Virginia Tech</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CF4123-9DEA-BB40-9107-1C12DF69A7E3}" type="slidenum">
              <a:rPr lang="en-US" smtClean="0"/>
              <a:t>‹#›</a:t>
            </a:fld>
            <a:endParaRPr lang="en-US"/>
          </a:p>
        </p:txBody>
      </p:sp>
    </p:spTree>
    <p:extLst>
      <p:ext uri="{BB962C8B-B14F-4D97-AF65-F5344CB8AC3E}">
        <p14:creationId xmlns:p14="http://schemas.microsoft.com/office/powerpoint/2010/main" val="466531736"/>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CF4123-9DEA-BB40-9107-1C12DF69A7E3}" type="slidenum">
              <a:rPr lang="en-US" smtClean="0"/>
              <a:t>2</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06978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CF4123-9DEA-BB40-9107-1C12DF69A7E3}" type="slidenum">
              <a:rPr lang="en-US" smtClean="0"/>
              <a:t>11</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06978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Virginia Tech</a:t>
            </a:r>
            <a:endParaRPr lang="en-US"/>
          </a:p>
        </p:txBody>
      </p:sp>
      <p:sp>
        <p:nvSpPr>
          <p:cNvPr id="5" name="Slide Number Placeholder 4"/>
          <p:cNvSpPr>
            <a:spLocks noGrp="1"/>
          </p:cNvSpPr>
          <p:nvPr>
            <p:ph type="sldNum" sz="quarter" idx="11"/>
          </p:nvPr>
        </p:nvSpPr>
        <p:spPr/>
        <p:txBody>
          <a:bodyPr/>
          <a:lstStyle/>
          <a:p>
            <a:fld id="{03CF4123-9DEA-BB40-9107-1C12DF69A7E3}" type="slidenum">
              <a:rPr lang="en-US" smtClean="0"/>
              <a:t>12</a:t>
            </a:fld>
            <a:endParaRPr lang="en-US"/>
          </a:p>
        </p:txBody>
      </p:sp>
    </p:spTree>
    <p:extLst>
      <p:ext uri="{BB962C8B-B14F-4D97-AF65-F5344CB8AC3E}">
        <p14:creationId xmlns:p14="http://schemas.microsoft.com/office/powerpoint/2010/main" val="447119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ＭＳ Ｐゴシック" charset="0"/>
                <a:cs typeface="ＭＳ Ｐゴシック" charset="0"/>
              </a:rPr>
              <a:t>Now that we have learnt relative attributes, they enable two novel applications. The first is zero-shot learning of categories via relative comparisons. The set-up is the following. During training, we have images from S seen categories, and only descriptions of U unseen categories relative to these S categories. By description we mean the following. Let</a:t>
            </a:r>
            <a:r>
              <a:rPr lang="ja-JP" altLang="en-US"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s say we have learnt two relative attributes Young and Smiling. These can be learnt using either a subset of the S seen categories as shown here or using an independent set of images. Then we can describe the unseen categories relative to the seen categories. For instance, CO is older than SJ, but younger than HL. MC is younger than ZE, and is also more smiling than him.</a:t>
            </a:r>
          </a:p>
          <a:p>
            <a:endParaRPr lang="en-US" dirty="0" smtClean="0">
              <a:latin typeface="Calibri" charset="0"/>
              <a:ea typeface="ＭＳ Ｐゴシック" charset="0"/>
              <a:cs typeface="ＭＳ Ｐゴシック" charset="0"/>
            </a:endParaRPr>
          </a:p>
          <a:p>
            <a:endParaRPr lang="en-US" dirty="0" smtClean="0">
              <a:latin typeface="Calibri" charset="0"/>
              <a:ea typeface="ＭＳ Ｐゴシック" charset="0"/>
              <a:cs typeface="ＭＳ Ｐゴシック" charset="0"/>
            </a:endParaRPr>
          </a:p>
          <a:p>
            <a:r>
              <a:rPr lang="en-US" sz="1200" kern="1200" dirty="0" smtClean="0">
                <a:solidFill>
                  <a:schemeClr val="tx1"/>
                </a:solidFill>
                <a:latin typeface="+mn-lt"/>
                <a:ea typeface="+mn-ea"/>
                <a:cs typeface="+mn-cs"/>
              </a:rPr>
              <a:t>N total categories: </a:t>
            </a:r>
            <a:r>
              <a:rPr lang="en-US" sz="1200" b="1" kern="1200" dirty="0" smtClean="0">
                <a:solidFill>
                  <a:schemeClr val="tx1"/>
                </a:solidFill>
                <a:latin typeface="+mn-lt"/>
                <a:ea typeface="+mn-ea"/>
                <a:cs typeface="+mn-cs"/>
              </a:rPr>
              <a:t>S seen</a:t>
            </a:r>
            <a:r>
              <a:rPr lang="en-US" sz="1200" b="0" kern="1200" dirty="0" smtClean="0">
                <a:solidFill>
                  <a:schemeClr val="tx1"/>
                </a:solidFill>
                <a:latin typeface="+mn-lt"/>
                <a:ea typeface="+mn-ea"/>
                <a:cs typeface="+mn-cs"/>
              </a:rPr>
              <a:t> categories (associated images are available) + </a:t>
            </a:r>
            <a:r>
              <a:rPr lang="en-US" sz="1200" b="1" kern="1200" dirty="0" smtClean="0">
                <a:solidFill>
                  <a:schemeClr val="tx1"/>
                </a:solidFill>
                <a:latin typeface="+mn-lt"/>
                <a:ea typeface="+mn-ea"/>
                <a:cs typeface="+mn-cs"/>
              </a:rPr>
              <a:t>U unseen</a:t>
            </a:r>
            <a:r>
              <a:rPr lang="en-US" sz="1200" b="0" kern="1200" dirty="0" smtClean="0">
                <a:solidFill>
                  <a:schemeClr val="tx1"/>
                </a:solidFill>
                <a:latin typeface="+mn-lt"/>
                <a:ea typeface="+mn-ea"/>
                <a:cs typeface="+mn-cs"/>
              </a:rPr>
              <a:t> categories (no images are available for these categories)</a:t>
            </a:r>
          </a:p>
          <a:p>
            <a:r>
              <a:rPr lang="en-US" sz="1200" b="1" kern="1200" dirty="0" smtClean="0">
                <a:solidFill>
                  <a:schemeClr val="tx1"/>
                </a:solidFill>
                <a:latin typeface="+mn-lt"/>
                <a:ea typeface="+mn-ea"/>
                <a:cs typeface="+mn-cs"/>
              </a:rPr>
              <a:t>S seen</a:t>
            </a:r>
            <a:r>
              <a:rPr lang="en-US" sz="1200" b="0" kern="1200" dirty="0" smtClean="0">
                <a:solidFill>
                  <a:schemeClr val="tx1"/>
                </a:solidFill>
                <a:latin typeface="+mn-lt"/>
                <a:ea typeface="+mn-ea"/>
                <a:cs typeface="+mn-cs"/>
              </a:rPr>
              <a:t> categories are described relative to each other via attributes (not all pairs of categories need to be related for all attributes)</a:t>
            </a:r>
          </a:p>
          <a:p>
            <a:r>
              <a:rPr lang="en-US" sz="1200" b="1" kern="1200" dirty="0" smtClean="0">
                <a:solidFill>
                  <a:schemeClr val="tx1"/>
                </a:solidFill>
                <a:latin typeface="+mn-lt"/>
                <a:ea typeface="+mn-ea"/>
                <a:cs typeface="+mn-cs"/>
              </a:rPr>
              <a:t>U unseen</a:t>
            </a:r>
            <a:r>
              <a:rPr lang="en-US" sz="1200" b="0" kern="1200" dirty="0" smtClean="0">
                <a:solidFill>
                  <a:schemeClr val="tx1"/>
                </a:solidFill>
                <a:latin typeface="+mn-lt"/>
                <a:ea typeface="+mn-ea"/>
                <a:cs typeface="+mn-cs"/>
              </a:rPr>
              <a:t> categories are described relative to (a subset of) seen categories in terms of (a subset of) attributes.</a:t>
            </a:r>
            <a:endParaRPr lang="en-US" dirty="0" smtClean="0">
              <a:latin typeface="Calibri" charset="0"/>
              <a:ea typeface="ＭＳ Ｐゴシック" charset="0"/>
              <a:cs typeface="ＭＳ Ｐゴシック" charset="0"/>
            </a:endParaRPr>
          </a:p>
          <a:p>
            <a:endParaRPr lang="en-US" dirty="0" smtClean="0">
              <a:latin typeface="Calibri" charset="0"/>
              <a:ea typeface="ＭＳ Ｐゴシック" charset="0"/>
              <a:cs typeface="ＭＳ Ｐゴシック" charset="0"/>
            </a:endParaRPr>
          </a:p>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Note that not all attributes need to be used to describe the unseen categories, and every unseen category need not be related to every seen category.</a:t>
            </a:r>
          </a:p>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At test time, an image may belong to one of the seen or unseen categories.</a:t>
            </a:r>
          </a:p>
          <a:p>
            <a:endParaRPr lang="en-US" dirty="0"/>
          </a:p>
        </p:txBody>
      </p:sp>
      <p:sp>
        <p:nvSpPr>
          <p:cNvPr id="4" name="Footer Placeholder 3"/>
          <p:cNvSpPr>
            <a:spLocks noGrp="1"/>
          </p:cNvSpPr>
          <p:nvPr>
            <p:ph type="ftr" sz="quarter" idx="10"/>
          </p:nvPr>
        </p:nvSpPr>
        <p:spPr/>
        <p:txBody>
          <a:bodyPr/>
          <a:lstStyle/>
          <a:p>
            <a:r>
              <a:rPr lang="en-US" smtClean="0"/>
              <a:t>Virginia Tech</a:t>
            </a:r>
            <a:endParaRPr lang="en-US"/>
          </a:p>
        </p:txBody>
      </p:sp>
      <p:sp>
        <p:nvSpPr>
          <p:cNvPr id="5" name="Slide Number Placeholder 4"/>
          <p:cNvSpPr>
            <a:spLocks noGrp="1"/>
          </p:cNvSpPr>
          <p:nvPr>
            <p:ph type="sldNum" sz="quarter" idx="11"/>
          </p:nvPr>
        </p:nvSpPr>
        <p:spPr/>
        <p:txBody>
          <a:bodyPr/>
          <a:lstStyle/>
          <a:p>
            <a:fld id="{03CF4123-9DEA-BB40-9107-1C12DF69A7E3}" type="slidenum">
              <a:rPr lang="en-US" smtClean="0"/>
              <a:t>13</a:t>
            </a:fld>
            <a:endParaRPr lang="en-US"/>
          </a:p>
        </p:txBody>
      </p:sp>
    </p:spTree>
    <p:extLst>
      <p:ext uri="{BB962C8B-B14F-4D97-AF65-F5344CB8AC3E}">
        <p14:creationId xmlns:p14="http://schemas.microsoft.com/office/powerpoint/2010/main" val="447119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70000"/>
              </a:lnSpc>
            </a:pPr>
            <a:r>
              <a:rPr lang="en-US" sz="1200" dirty="0" smtClean="0">
                <a:latin typeface="Calibri" charset="0"/>
                <a:ea typeface="ＭＳ Ｐゴシック" charset="0"/>
                <a:cs typeface="ＭＳ Ｐゴシック" charset="0"/>
              </a:rPr>
              <a:t>So based on this information, images from the seen categories and descriptions of unseen categories, how do we build models for the seen and unseen categories?</a:t>
            </a:r>
          </a:p>
          <a:p>
            <a:pPr>
              <a:lnSpc>
                <a:spcPct val="70000"/>
              </a:lnSpc>
            </a:pPr>
            <a:endParaRPr lang="en-US" sz="1200" dirty="0" smtClean="0">
              <a:latin typeface="Calibri" charset="0"/>
              <a:ea typeface="ＭＳ Ｐゴシック" charset="0"/>
              <a:cs typeface="ＭＳ Ｐゴシック" charset="0"/>
            </a:endParaRPr>
          </a:p>
          <a:p>
            <a:pPr>
              <a:lnSpc>
                <a:spcPct val="70000"/>
              </a:lnSpc>
            </a:pPr>
            <a:r>
              <a:rPr lang="en-US" sz="1200" dirty="0" smtClean="0">
                <a:latin typeface="Calibri" charset="0"/>
                <a:ea typeface="ＭＳ Ｐゴシック" charset="0"/>
                <a:cs typeface="ＭＳ Ｐゴシック" charset="0"/>
              </a:rPr>
              <a:t>We employ a generative approach and build a Gaussian distribution for each category in the relative attribute space. For the seen categories, we use the response of each image to the learnt attributes to build this distribution. For example, HL is perhaps not very young and </a:t>
            </a:r>
            <a:r>
              <a:rPr lang="en-US" sz="1200" dirty="0" err="1" smtClean="0">
                <a:latin typeface="Calibri" charset="0"/>
                <a:ea typeface="ＭＳ Ｐゴシック" charset="0"/>
                <a:cs typeface="ＭＳ Ｐゴシック" charset="0"/>
              </a:rPr>
              <a:t>doesn</a:t>
            </a:r>
            <a:r>
              <a:rPr lang="ja-JP" altLang="en-US" sz="1200" dirty="0" smtClean="0">
                <a:latin typeface="Calibri" charset="0"/>
                <a:ea typeface="ＭＳ Ｐゴシック" charset="0"/>
                <a:cs typeface="ＭＳ Ｐゴシック" charset="0"/>
              </a:rPr>
              <a:t>’</a:t>
            </a:r>
            <a:r>
              <a:rPr lang="en-US" sz="1200" dirty="0" smtClean="0">
                <a:latin typeface="Calibri" charset="0"/>
                <a:ea typeface="ＭＳ Ｐゴシック" charset="0"/>
                <a:cs typeface="ＭＳ Ｐゴシック" charset="0"/>
              </a:rPr>
              <a:t>t smile much, and hence occupies this region in the relative attributes space. SJ is young and smiles a lot, and sits here. JL</a:t>
            </a:r>
            <a:r>
              <a:rPr lang="ja-JP" altLang="en-US" sz="1200" dirty="0" smtClean="0">
                <a:latin typeface="Calibri" charset="0"/>
                <a:ea typeface="ＭＳ Ｐゴシック" charset="0"/>
                <a:cs typeface="ＭＳ Ｐゴシック" charset="0"/>
              </a:rPr>
              <a:t>’</a:t>
            </a:r>
            <a:r>
              <a:rPr lang="en-US" sz="1200" dirty="0" smtClean="0">
                <a:latin typeface="Calibri" charset="0"/>
                <a:ea typeface="ＭＳ Ｐゴシック" charset="0"/>
                <a:cs typeface="ＭＳ Ｐゴシック" charset="0"/>
              </a:rPr>
              <a:t>s model is here. </a:t>
            </a:r>
          </a:p>
          <a:p>
            <a:pPr>
              <a:lnSpc>
                <a:spcPct val="70000"/>
              </a:lnSpc>
            </a:pPr>
            <a:endParaRPr lang="en-US" sz="1200" dirty="0" smtClean="0">
              <a:latin typeface="Calibri" charset="0"/>
              <a:ea typeface="ＭＳ Ｐゴシック" charset="0"/>
              <a:cs typeface="ＭＳ Ｐゴシック" charset="0"/>
            </a:endParaRPr>
          </a:p>
          <a:p>
            <a:pPr>
              <a:lnSpc>
                <a:spcPct val="70000"/>
              </a:lnSpc>
            </a:pPr>
            <a:r>
              <a:rPr lang="en-US" sz="1200" dirty="0" smtClean="0">
                <a:latin typeface="Calibri" charset="0"/>
                <a:ea typeface="ＭＳ Ｐゴシック" charset="0"/>
                <a:cs typeface="ＭＳ Ｐゴシック" charset="0"/>
              </a:rPr>
              <a:t>Now for the unseen categories, we take an approach of max-likelihood parameter transfer. We utilize the provided description to build the corresponding Gaussian models. This constraint says that CO is older than SJ but younger than HL. So we place the mean youth value of of CO</a:t>
            </a:r>
            <a:r>
              <a:rPr lang="ja-JP" altLang="en-US" sz="1200" dirty="0" smtClean="0">
                <a:latin typeface="Calibri" charset="0"/>
                <a:ea typeface="ＭＳ Ｐゴシック" charset="0"/>
                <a:cs typeface="ＭＳ Ｐゴシック" charset="0"/>
              </a:rPr>
              <a:t>’</a:t>
            </a:r>
            <a:r>
              <a:rPr lang="en-US" sz="1200" dirty="0" smtClean="0">
                <a:latin typeface="Calibri" charset="0"/>
                <a:ea typeface="ＭＳ Ｐゴシック" charset="0"/>
                <a:cs typeface="ＭＳ Ｐゴシック" charset="0"/>
              </a:rPr>
              <a:t>s model to be half-way between SJ and HL</a:t>
            </a:r>
            <a:r>
              <a:rPr lang="ja-JP" altLang="en-US" sz="1200" dirty="0" smtClean="0">
                <a:latin typeface="Calibri" charset="0"/>
                <a:ea typeface="ＭＳ Ｐゴシック" charset="0"/>
                <a:cs typeface="ＭＳ Ｐゴシック" charset="0"/>
              </a:rPr>
              <a:t>’</a:t>
            </a:r>
            <a:r>
              <a:rPr lang="en-US" sz="1200" dirty="0" smtClean="0">
                <a:latin typeface="Calibri" charset="0"/>
                <a:ea typeface="ＭＳ Ｐゴシック" charset="0"/>
                <a:cs typeface="ＭＳ Ｐゴシック" charset="0"/>
              </a:rPr>
              <a:t>s means. That would be here. We don</a:t>
            </a:r>
            <a:r>
              <a:rPr lang="ja-JP" altLang="en-US" sz="1200" dirty="0" smtClean="0">
                <a:latin typeface="Calibri" charset="0"/>
                <a:ea typeface="ＭＳ Ｐゴシック" charset="0"/>
                <a:cs typeface="ＭＳ Ｐゴシック" charset="0"/>
              </a:rPr>
              <a:t>’</a:t>
            </a:r>
            <a:r>
              <a:rPr lang="en-US" sz="1200" dirty="0" smtClean="0">
                <a:latin typeface="Calibri" charset="0"/>
                <a:ea typeface="ＭＳ Ｐゴシック" charset="0"/>
                <a:cs typeface="ＭＳ Ｐゴシック" charset="0"/>
              </a:rPr>
              <a:t>t have information about how much CO smiles. So we will assume that he smiles as much as an average celebrity does, and place his smiling mean at the average of all smiling means among the seen categories. That would be here. This defines the region where we believe CO would lie in our relative attributes space. Please see the paper for details on how we determine the covariance matrices for unseen categories.</a:t>
            </a:r>
          </a:p>
          <a:p>
            <a:pPr>
              <a:lnSpc>
                <a:spcPct val="70000"/>
              </a:lnSpc>
            </a:pPr>
            <a:endParaRPr lang="en-US" sz="1200" dirty="0" smtClean="0">
              <a:latin typeface="Calibri" charset="0"/>
              <a:ea typeface="ＭＳ Ｐゴシック" charset="0"/>
              <a:cs typeface="ＭＳ Ｐゴシック" charset="0"/>
            </a:endParaRPr>
          </a:p>
          <a:p>
            <a:pPr>
              <a:lnSpc>
                <a:spcPct val="70000"/>
              </a:lnSpc>
            </a:pPr>
            <a:r>
              <a:rPr lang="en-US" sz="1200" dirty="0" smtClean="0">
                <a:latin typeface="Calibri" charset="0"/>
                <a:ea typeface="ＭＳ Ｐゴシック" charset="0"/>
                <a:cs typeface="ＭＳ Ｐゴシック" charset="0"/>
              </a:rPr>
              <a:t>As for MC, our description says that she is younger than ZE. But this is a one-sided constraint. So we place her average youth value to be on the left, and as far from ZE as consecutively aged celebrities are on average from each other within our seen categories. That would be this. Similarly for how much MC smiles.</a:t>
            </a:r>
          </a:p>
          <a:p>
            <a:pPr>
              <a:lnSpc>
                <a:spcPct val="70000"/>
              </a:lnSpc>
            </a:pPr>
            <a:endParaRPr lang="en-US" sz="1200" dirty="0" smtClean="0">
              <a:latin typeface="Calibri" charset="0"/>
              <a:ea typeface="ＭＳ Ｐゴシック" charset="0"/>
              <a:cs typeface="ＭＳ Ｐゴシック" charset="0"/>
            </a:endParaRPr>
          </a:p>
          <a:p>
            <a:pPr>
              <a:lnSpc>
                <a:spcPct val="70000"/>
              </a:lnSpc>
            </a:pPr>
            <a:r>
              <a:rPr lang="en-US" sz="1200" dirty="0" smtClean="0">
                <a:latin typeface="Calibri" charset="0"/>
                <a:ea typeface="ＭＳ Ｐゴシック" charset="0"/>
                <a:cs typeface="ＭＳ Ｐゴシック" charset="0"/>
              </a:rPr>
              <a:t>Now that we have constructed models for all seen and unseen categories, at test time, an image is assigned to the category that gives it the highest likelihood. </a:t>
            </a:r>
          </a:p>
          <a:p>
            <a:pPr>
              <a:lnSpc>
                <a:spcPct val="70000"/>
              </a:lnSpc>
            </a:pPr>
            <a:endParaRPr lang="en-US" sz="1200" dirty="0" smtClean="0">
              <a:latin typeface="Calibri" charset="0"/>
              <a:ea typeface="ＭＳ Ｐゴシック" charset="0"/>
              <a:cs typeface="ＭＳ Ｐゴシック" charset="0"/>
            </a:endParaRPr>
          </a:p>
          <a:p>
            <a:pPr>
              <a:lnSpc>
                <a:spcPct val="70000"/>
              </a:lnSpc>
            </a:pPr>
            <a:r>
              <a:rPr lang="en-US" sz="1200" dirty="0" smtClean="0">
                <a:latin typeface="Calibri" charset="0"/>
                <a:ea typeface="ＭＳ Ｐゴシック" charset="0"/>
                <a:cs typeface="ＭＳ Ｐゴシック" charset="0"/>
              </a:rPr>
              <a:t>We can thus teach the machine to predict novel classes, simply by relating it to classes it has seen before, without needing any training images</a:t>
            </a:r>
            <a:endParaRPr lang="en-US" sz="1200" dirty="0">
              <a:latin typeface="Calibri" charset="0"/>
              <a:ea typeface="ＭＳ Ｐゴシック" charset="0"/>
              <a:cs typeface="ＭＳ Ｐゴシック" charset="0"/>
            </a:endParaRPr>
          </a:p>
        </p:txBody>
      </p:sp>
      <p:sp>
        <p:nvSpPr>
          <p:cNvPr id="4" name="Footer Placeholder 3"/>
          <p:cNvSpPr>
            <a:spLocks noGrp="1"/>
          </p:cNvSpPr>
          <p:nvPr>
            <p:ph type="ftr" sz="quarter" idx="10"/>
          </p:nvPr>
        </p:nvSpPr>
        <p:spPr/>
        <p:txBody>
          <a:bodyPr/>
          <a:lstStyle/>
          <a:p>
            <a:r>
              <a:rPr lang="en-US" smtClean="0"/>
              <a:t>Virginia Tech</a:t>
            </a:r>
            <a:endParaRPr lang="en-US"/>
          </a:p>
        </p:txBody>
      </p:sp>
      <p:sp>
        <p:nvSpPr>
          <p:cNvPr id="5" name="Slide Number Placeholder 4"/>
          <p:cNvSpPr>
            <a:spLocks noGrp="1"/>
          </p:cNvSpPr>
          <p:nvPr>
            <p:ph type="sldNum" sz="quarter" idx="11"/>
          </p:nvPr>
        </p:nvSpPr>
        <p:spPr/>
        <p:txBody>
          <a:bodyPr/>
          <a:lstStyle/>
          <a:p>
            <a:fld id="{03CF4123-9DEA-BB40-9107-1C12DF69A7E3}" type="slidenum">
              <a:rPr lang="en-US" smtClean="0"/>
              <a:t>14</a:t>
            </a:fld>
            <a:endParaRPr lang="en-US"/>
          </a:p>
        </p:txBody>
      </p:sp>
    </p:spTree>
    <p:extLst>
      <p:ext uri="{BB962C8B-B14F-4D97-AF65-F5344CB8AC3E}">
        <p14:creationId xmlns:p14="http://schemas.microsoft.com/office/powerpoint/2010/main" val="447119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CF4123-9DEA-BB40-9107-1C12DF69A7E3}" type="slidenum">
              <a:rPr lang="en-US" smtClean="0"/>
              <a:t>15</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06978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ＭＳ Ｐゴシック" charset="0"/>
                <a:cs typeface="ＭＳ Ｐゴシック" charset="0"/>
              </a:rPr>
              <a:t>The second application is automatically generating relative descriptions of images. Let</a:t>
            </a:r>
            <a:r>
              <a:rPr lang="ja-JP" altLang="en-US"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s say this is the previously unseen image we wish to describe. Let</a:t>
            </a:r>
            <a:r>
              <a:rPr lang="ja-JP" altLang="en-US"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s say our vocabulary of attributes consists of the notion of density. </a:t>
            </a:r>
          </a:p>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The conventional binary description would simply describe this image as </a:t>
            </a:r>
            <a:r>
              <a:rPr lang="ja-JP" altLang="en-US"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not dense</a:t>
            </a:r>
            <a:r>
              <a:rPr lang="ja-JP" altLang="en-US"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 maybe appended with an example of what it means by dense and not dense. But surely we can do better than this.</a:t>
            </a:r>
          </a:p>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Let</a:t>
            </a:r>
            <a:r>
              <a:rPr lang="ja-JP" altLang="en-US"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s say we have learnt the concept of density relatively as we propose i.e. this image is more dense than this one. We arrange all images in our dataset according to their predicted relative densities. Obviously, the images need not be evenly spread. Let</a:t>
            </a:r>
            <a:r>
              <a:rPr lang="ja-JP" altLang="en-US"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s say this is where the predicted density score of our novel image falls. </a:t>
            </a:r>
          </a:p>
          <a:p>
            <a:endParaRPr lang="en-US" dirty="0"/>
          </a:p>
        </p:txBody>
      </p:sp>
      <p:sp>
        <p:nvSpPr>
          <p:cNvPr id="4" name="Footer Placeholder 3"/>
          <p:cNvSpPr>
            <a:spLocks noGrp="1"/>
          </p:cNvSpPr>
          <p:nvPr>
            <p:ph type="ftr" sz="quarter" idx="10"/>
          </p:nvPr>
        </p:nvSpPr>
        <p:spPr/>
        <p:txBody>
          <a:bodyPr/>
          <a:lstStyle/>
          <a:p>
            <a:r>
              <a:rPr lang="en-US" smtClean="0"/>
              <a:t>Virginia Tech</a:t>
            </a:r>
            <a:endParaRPr lang="en-US"/>
          </a:p>
        </p:txBody>
      </p:sp>
      <p:sp>
        <p:nvSpPr>
          <p:cNvPr id="5" name="Slide Number Placeholder 4"/>
          <p:cNvSpPr>
            <a:spLocks noGrp="1"/>
          </p:cNvSpPr>
          <p:nvPr>
            <p:ph type="sldNum" sz="quarter" idx="11"/>
          </p:nvPr>
        </p:nvSpPr>
        <p:spPr/>
        <p:txBody>
          <a:bodyPr/>
          <a:lstStyle/>
          <a:p>
            <a:fld id="{03CF4123-9DEA-BB40-9107-1C12DF69A7E3}" type="slidenum">
              <a:rPr lang="en-US" smtClean="0"/>
              <a:t>16</a:t>
            </a:fld>
            <a:endParaRPr lang="en-US"/>
          </a:p>
        </p:txBody>
      </p:sp>
    </p:spTree>
    <p:extLst>
      <p:ext uri="{BB962C8B-B14F-4D97-AF65-F5344CB8AC3E}">
        <p14:creationId xmlns:p14="http://schemas.microsoft.com/office/powerpoint/2010/main" val="2772922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ＭＳ Ｐゴシック" charset="0"/>
                <a:cs typeface="ＭＳ Ｐゴシック" charset="0"/>
              </a:rPr>
              <a:t>We look at a pre-determined number of images (1/8</a:t>
            </a:r>
            <a:r>
              <a:rPr lang="en-US" baseline="30000" dirty="0" smtClean="0">
                <a:latin typeface="Calibri" charset="0"/>
                <a:ea typeface="ＭＳ Ｐゴシック" charset="0"/>
                <a:cs typeface="ＭＳ Ｐゴシック" charset="0"/>
              </a:rPr>
              <a:t>th</a:t>
            </a:r>
            <a:r>
              <a:rPr lang="en-US" dirty="0" smtClean="0">
                <a:latin typeface="Calibri" charset="0"/>
                <a:ea typeface="ＭＳ Ｐゴシック" charset="0"/>
                <a:cs typeface="ＭＳ Ｐゴシック" charset="0"/>
              </a:rPr>
              <a:t> the size of the dataset) to the left and the right of the image to be described, and pick those as reference images. The novel image is thus automatically described as being more dense than this image, and less dense than this image. This is much more informative than the previous example of describing this image as </a:t>
            </a:r>
            <a:r>
              <a:rPr lang="ja-JP" altLang="en-US"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not dense</a:t>
            </a:r>
            <a:r>
              <a:rPr lang="ja-JP" altLang="en-US"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a:t>
            </a:r>
          </a:p>
          <a:p>
            <a:endParaRPr lang="en-US" dirty="0"/>
          </a:p>
        </p:txBody>
      </p:sp>
      <p:sp>
        <p:nvSpPr>
          <p:cNvPr id="4" name="Slide Number Placeholder 3"/>
          <p:cNvSpPr>
            <a:spLocks noGrp="1"/>
          </p:cNvSpPr>
          <p:nvPr>
            <p:ph type="sldNum" sz="quarter" idx="10"/>
          </p:nvPr>
        </p:nvSpPr>
        <p:spPr/>
        <p:txBody>
          <a:bodyPr/>
          <a:lstStyle/>
          <a:p>
            <a:fld id="{03CF4123-9DEA-BB40-9107-1C12DF69A7E3}" type="slidenum">
              <a:rPr lang="en-US" smtClean="0"/>
              <a:t>17</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2818605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ＭＳ Ｐゴシック" charset="0"/>
                <a:cs typeface="ＭＳ Ｐゴシック" charset="0"/>
              </a:rPr>
              <a:t>By analyzing the categories that the images belong to as we move away from our novel image on the left and the right, we can also automatically describe the image as being more dense than highways, but less dense than forests. Please see our paper for details on how exactly we determine the reference categories.</a:t>
            </a:r>
          </a:p>
          <a:p>
            <a:endParaRPr lang="en-US" dirty="0"/>
          </a:p>
        </p:txBody>
      </p:sp>
      <p:sp>
        <p:nvSpPr>
          <p:cNvPr id="4" name="Slide Number Placeholder 3"/>
          <p:cNvSpPr>
            <a:spLocks noGrp="1"/>
          </p:cNvSpPr>
          <p:nvPr>
            <p:ph type="sldNum" sz="quarter" idx="10"/>
          </p:nvPr>
        </p:nvSpPr>
        <p:spPr/>
        <p:txBody>
          <a:bodyPr/>
          <a:lstStyle/>
          <a:p>
            <a:fld id="{03CF4123-9DEA-BB40-9107-1C12DF69A7E3}" type="slidenum">
              <a:rPr lang="en-US" smtClean="0"/>
              <a:t>18</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0697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CF4123-9DEA-BB40-9107-1C12DF69A7E3}" type="slidenum">
              <a:rPr lang="en-US" smtClean="0"/>
              <a:t>19</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06978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To train the relative</a:t>
            </a:r>
            <a:r>
              <a:rPr lang="en-US" sz="2800" baseline="0" dirty="0" smtClean="0"/>
              <a:t> attributes, at category level, coast is more open than forest</a:t>
            </a:r>
            <a:endParaRPr lang="en-US" sz="2800" dirty="0"/>
          </a:p>
        </p:txBody>
      </p:sp>
      <p:sp>
        <p:nvSpPr>
          <p:cNvPr id="4" name="Slide Number Placeholder 3"/>
          <p:cNvSpPr>
            <a:spLocks noGrp="1"/>
          </p:cNvSpPr>
          <p:nvPr>
            <p:ph type="sldNum" sz="quarter" idx="10"/>
          </p:nvPr>
        </p:nvSpPr>
        <p:spPr/>
        <p:txBody>
          <a:bodyPr/>
          <a:lstStyle/>
          <a:p>
            <a:fld id="{03CF4123-9DEA-BB40-9107-1C12DF69A7E3}" type="slidenum">
              <a:rPr lang="en-US" smtClean="0"/>
              <a:t>20</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80682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Virginia Tech</a:t>
            </a:r>
            <a:endParaRPr lang="en-US"/>
          </a:p>
        </p:txBody>
      </p:sp>
      <p:sp>
        <p:nvSpPr>
          <p:cNvPr id="5" name="Slide Number Placeholder 4"/>
          <p:cNvSpPr>
            <a:spLocks noGrp="1"/>
          </p:cNvSpPr>
          <p:nvPr>
            <p:ph type="sldNum" sz="quarter" idx="11"/>
          </p:nvPr>
        </p:nvSpPr>
        <p:spPr/>
        <p:txBody>
          <a:bodyPr/>
          <a:lstStyle/>
          <a:p>
            <a:fld id="{03CF4123-9DEA-BB40-9107-1C12DF69A7E3}" type="slidenum">
              <a:rPr lang="en-US" smtClean="0"/>
              <a:t>3</a:t>
            </a:fld>
            <a:endParaRPr lang="en-US"/>
          </a:p>
        </p:txBody>
      </p:sp>
    </p:spTree>
    <p:extLst>
      <p:ext uri="{BB962C8B-B14F-4D97-AF65-F5344CB8AC3E}">
        <p14:creationId xmlns:p14="http://schemas.microsoft.com/office/powerpoint/2010/main" val="447119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latin typeface="Calibri" charset="0"/>
                <a:ea typeface="ＭＳ Ｐゴシック" charset="0"/>
                <a:cs typeface="ＭＳ Ｐゴシック" charset="0"/>
              </a:rPr>
              <a:t>We got all the categories labeled via relative and binary attributes as shown here. We propagate the category level relationships and labels to the images. However one may use annotations at the image-level to build their attribute models as well, and this would not affect the rest of the approaches we presented. For our experiments, we randomly sample pairs of relationships from this full-order shown here.</a:t>
            </a:r>
          </a:p>
          <a:p>
            <a:endParaRPr lang="en-US" sz="2800" dirty="0"/>
          </a:p>
        </p:txBody>
      </p:sp>
      <p:sp>
        <p:nvSpPr>
          <p:cNvPr id="4" name="Slide Number Placeholder 3"/>
          <p:cNvSpPr>
            <a:spLocks noGrp="1"/>
          </p:cNvSpPr>
          <p:nvPr>
            <p:ph type="sldNum" sz="quarter" idx="10"/>
          </p:nvPr>
        </p:nvSpPr>
        <p:spPr/>
        <p:txBody>
          <a:bodyPr/>
          <a:lstStyle/>
          <a:p>
            <a:fld id="{03CF4123-9DEA-BB40-9107-1C12DF69A7E3}" type="slidenum">
              <a:rPr lang="en-US" smtClean="0"/>
              <a:t>21</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80682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CF4123-9DEA-BB40-9107-1C12DF69A7E3}" type="slidenum">
              <a:rPr lang="en-US" smtClean="0"/>
              <a:t>22</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06978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ＭＳ Ｐゴシック" charset="0"/>
                <a:cs typeface="ＭＳ Ｐゴシック" charset="0"/>
              </a:rPr>
              <a:t>We consider the following baseline approaches. For zero-shot learning, the first baseline is the direct attribute prediction approach of </a:t>
            </a:r>
            <a:r>
              <a:rPr lang="en-US" dirty="0" err="1" smtClean="0">
                <a:latin typeface="Calibri" charset="0"/>
                <a:ea typeface="ＭＳ Ｐゴシック" charset="0"/>
                <a:cs typeface="ＭＳ Ｐゴシック" charset="0"/>
              </a:rPr>
              <a:t>Lampert</a:t>
            </a:r>
            <a:r>
              <a:rPr lang="en-US" dirty="0" smtClean="0">
                <a:latin typeface="Calibri" charset="0"/>
                <a:ea typeface="ＭＳ Ｐゴシック" charset="0"/>
                <a:cs typeface="ＭＳ Ｐゴシック" charset="0"/>
              </a:rPr>
              <a:t> et al. During training, they learn a set of binary attributes. Also, each unseen category has been given a binary description as to which attributes are present. Given a test image, the probability of each attribute being present in the image is computed. The image is then assigned to the class with the most similar attribute signature. </a:t>
            </a:r>
          </a:p>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Our second baseline is using the scores of a binary classifier as attribute strengths instead of our learnt ranking functions. The rest of the approach remains exactly the same as ours. This baseline allows us to evaluate the need for learning the concept relatively, as opposed to just continuous values for learnt binary concepts.</a:t>
            </a:r>
          </a:p>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For automatic image-description, we compare our relative descriptions to binary descriptions.</a:t>
            </a:r>
          </a:p>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a:t>
            </a:r>
            <a:r>
              <a:rPr lang="en-US" dirty="0" err="1" smtClean="0">
                <a:latin typeface="Calibri" charset="0"/>
                <a:ea typeface="ＭＳ Ｐゴシック" charset="0"/>
                <a:cs typeface="ＭＳ Ｐゴシック" charset="0"/>
              </a:rPr>
              <a:t>Lampert</a:t>
            </a:r>
            <a:r>
              <a:rPr lang="en-US" dirty="0" smtClean="0">
                <a:latin typeface="Calibri" charset="0"/>
                <a:ea typeface="ＭＳ Ｐゴシック" charset="0"/>
                <a:cs typeface="ＭＳ Ｐゴシック" charset="0"/>
              </a:rPr>
              <a:t> captures relationships between attributes and categories, we capture that, plus between categories.]</a:t>
            </a:r>
            <a:endParaRPr lang="en-US" dirty="0">
              <a:latin typeface="Calibri" charset="0"/>
              <a:ea typeface="ＭＳ Ｐゴシック" charset="0"/>
              <a:cs typeface="ＭＳ Ｐゴシック" charset="0"/>
            </a:endParaRPr>
          </a:p>
        </p:txBody>
      </p:sp>
      <p:sp>
        <p:nvSpPr>
          <p:cNvPr id="4" name="Footer Placeholder 3"/>
          <p:cNvSpPr>
            <a:spLocks noGrp="1"/>
          </p:cNvSpPr>
          <p:nvPr>
            <p:ph type="ftr" sz="quarter" idx="10"/>
          </p:nvPr>
        </p:nvSpPr>
        <p:spPr/>
        <p:txBody>
          <a:bodyPr/>
          <a:lstStyle/>
          <a:p>
            <a:r>
              <a:rPr lang="en-US" smtClean="0"/>
              <a:t>Virginia Tech</a:t>
            </a:r>
            <a:endParaRPr lang="en-US"/>
          </a:p>
        </p:txBody>
      </p:sp>
      <p:sp>
        <p:nvSpPr>
          <p:cNvPr id="5" name="Slide Number Placeholder 4"/>
          <p:cNvSpPr>
            <a:spLocks noGrp="1"/>
          </p:cNvSpPr>
          <p:nvPr>
            <p:ph type="sldNum" sz="quarter" idx="11"/>
          </p:nvPr>
        </p:nvSpPr>
        <p:spPr/>
        <p:txBody>
          <a:bodyPr/>
          <a:lstStyle/>
          <a:p>
            <a:fld id="{03CF4123-9DEA-BB40-9107-1C12DF69A7E3}" type="slidenum">
              <a:rPr lang="en-US" smtClean="0"/>
              <a:t>23</a:t>
            </a:fld>
            <a:endParaRPr lang="en-US"/>
          </a:p>
        </p:txBody>
      </p:sp>
    </p:spTree>
    <p:extLst>
      <p:ext uri="{BB962C8B-B14F-4D97-AF65-F5344CB8AC3E}">
        <p14:creationId xmlns:p14="http://schemas.microsoft.com/office/powerpoint/2010/main" val="447119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fld id="{03CF4123-9DEA-BB40-9107-1C12DF69A7E3}" type="slidenum">
              <a:rPr lang="en-US" smtClean="0"/>
              <a:t>24</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80682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latin typeface="Calibri" charset="0"/>
                <a:ea typeface="ＭＳ Ｐゴシック" charset="0"/>
                <a:cs typeface="ＭＳ Ｐゴシック" charset="0"/>
              </a:rPr>
              <a:t>We evaluate how many attributes are necessary to describe the unseen category. We see that our approach as well as the classifier are robust to using fewer and fewer attributes to describe unseen categories. This demonstrates the flexibility available to the supervisor. The performance of binary attributes on the other hand degrades faster. This shows that attributes are more discriminative when used relatively, because relative attributes can carve out a region in the feature space to arbitrary precision, while binary attributes can not. More the categories, binary loose discriminative power, while relative can gain power because more things to relate to!</a:t>
            </a:r>
          </a:p>
          <a:p>
            <a:endParaRPr lang="en-US" sz="2800" dirty="0"/>
          </a:p>
        </p:txBody>
      </p:sp>
      <p:sp>
        <p:nvSpPr>
          <p:cNvPr id="4" name="Slide Number Placeholder 3"/>
          <p:cNvSpPr>
            <a:spLocks noGrp="1"/>
          </p:cNvSpPr>
          <p:nvPr>
            <p:ph type="sldNum" sz="quarter" idx="10"/>
          </p:nvPr>
        </p:nvSpPr>
        <p:spPr/>
        <p:txBody>
          <a:bodyPr/>
          <a:lstStyle/>
          <a:p>
            <a:fld id="{03CF4123-9DEA-BB40-9107-1C12DF69A7E3}" type="slidenum">
              <a:rPr lang="en-US" smtClean="0"/>
              <a:t>25</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80682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fld id="{03CF4123-9DEA-BB40-9107-1C12DF69A7E3}" type="slidenum">
              <a:rPr lang="en-US" smtClean="0"/>
              <a:t>26</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80682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Generate</a:t>
            </a:r>
            <a:r>
              <a:rPr lang="en-US" sz="2800" baseline="0" dirty="0" smtClean="0"/>
              <a:t> descriptions using either binary or relative attributes</a:t>
            </a:r>
          </a:p>
          <a:p>
            <a:endParaRPr lang="en-US" sz="28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latin typeface="Calibri" charset="0"/>
                <a:ea typeface="ＭＳ Ｐゴシック" charset="0"/>
                <a:cs typeface="ＭＳ Ｐゴシック" charset="0"/>
              </a:rPr>
              <a:t>To quantify the precision of the relative description as compared to the binary ones, we performed human studies. We generated a description of a secret image, and asked subjects, which of these images is the secret image. </a:t>
            </a:r>
          </a:p>
          <a:p>
            <a:endParaRPr lang="en-US" sz="2800" dirty="0"/>
          </a:p>
        </p:txBody>
      </p:sp>
      <p:sp>
        <p:nvSpPr>
          <p:cNvPr id="4" name="Slide Number Placeholder 3"/>
          <p:cNvSpPr>
            <a:spLocks noGrp="1"/>
          </p:cNvSpPr>
          <p:nvPr>
            <p:ph type="sldNum" sz="quarter" idx="10"/>
          </p:nvPr>
        </p:nvSpPr>
        <p:spPr/>
        <p:txBody>
          <a:bodyPr/>
          <a:lstStyle/>
          <a:p>
            <a:fld id="{03CF4123-9DEA-BB40-9107-1C12DF69A7E3}" type="slidenum">
              <a:rPr lang="en-US" smtClean="0"/>
              <a:t>27</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80682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fld id="{03CF4123-9DEA-BB40-9107-1C12DF69A7E3}" type="slidenum">
              <a:rPr lang="en-US" smtClean="0"/>
              <a:t>28</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80682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latin typeface="Calibri" charset="0"/>
                <a:ea typeface="ＭＳ Ｐゴシック" charset="0"/>
                <a:cs typeface="ＭＳ Ｐゴシック" charset="0"/>
              </a:rPr>
              <a:t>We conducted these user studies with 18 subjects and a total of 30 test cases across both datasets. We found that subjects could identify the correct secret image as their first guess more reliably with relative attributes than with binary.</a:t>
            </a:r>
            <a:endParaRPr lang="en-US" sz="2800"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03CF4123-9DEA-BB40-9107-1C12DF69A7E3}" type="slidenum">
              <a:rPr lang="en-US" smtClean="0"/>
              <a:t>29</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80682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CF4123-9DEA-BB40-9107-1C12DF69A7E3}" type="slidenum">
              <a:rPr lang="en-US" smtClean="0"/>
              <a:t>30</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06978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Virginia Tech</a:t>
            </a:r>
            <a:endParaRPr lang="en-US"/>
          </a:p>
        </p:txBody>
      </p:sp>
      <p:sp>
        <p:nvSpPr>
          <p:cNvPr id="5" name="Slide Number Placeholder 4"/>
          <p:cNvSpPr>
            <a:spLocks noGrp="1"/>
          </p:cNvSpPr>
          <p:nvPr>
            <p:ph type="sldNum" sz="quarter" idx="11"/>
          </p:nvPr>
        </p:nvSpPr>
        <p:spPr/>
        <p:txBody>
          <a:bodyPr/>
          <a:lstStyle/>
          <a:p>
            <a:fld id="{03CF4123-9DEA-BB40-9107-1C12DF69A7E3}" type="slidenum">
              <a:rPr lang="en-US" smtClean="0"/>
              <a:t>4</a:t>
            </a:fld>
            <a:endParaRPr lang="en-US"/>
          </a:p>
        </p:txBody>
      </p:sp>
    </p:spTree>
    <p:extLst>
      <p:ext uri="{BB962C8B-B14F-4D97-AF65-F5344CB8AC3E}">
        <p14:creationId xmlns:p14="http://schemas.microsoft.com/office/powerpoint/2010/main" val="447119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Virginia Tech</a:t>
            </a:r>
            <a:endParaRPr lang="en-US"/>
          </a:p>
        </p:txBody>
      </p:sp>
      <p:sp>
        <p:nvSpPr>
          <p:cNvPr id="5" name="Slide Number Placeholder 4"/>
          <p:cNvSpPr>
            <a:spLocks noGrp="1"/>
          </p:cNvSpPr>
          <p:nvPr>
            <p:ph type="sldNum" sz="quarter" idx="11"/>
          </p:nvPr>
        </p:nvSpPr>
        <p:spPr/>
        <p:txBody>
          <a:bodyPr/>
          <a:lstStyle/>
          <a:p>
            <a:fld id="{03CF4123-9DEA-BB40-9107-1C12DF69A7E3}" type="slidenum">
              <a:rPr lang="en-US" smtClean="0"/>
              <a:t>31</a:t>
            </a:fld>
            <a:endParaRPr lang="en-US"/>
          </a:p>
        </p:txBody>
      </p:sp>
    </p:spTree>
    <p:extLst>
      <p:ext uri="{BB962C8B-B14F-4D97-AF65-F5344CB8AC3E}">
        <p14:creationId xmlns:p14="http://schemas.microsoft.com/office/powerpoint/2010/main" val="447119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Proportion of unseen categories: </a:t>
            </a:r>
            <a:endParaRPr lang="en-US" sz="2800" dirty="0" smtClean="0"/>
          </a:p>
          <a:p>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SRA’s gains over DAP with 0 unseen categories demonstrate the benefit of the genera- </a:t>
            </a:r>
            <a:r>
              <a:rPr lang="en-US" sz="1200" kern="1200" dirty="0" err="1" smtClean="0">
                <a:solidFill>
                  <a:schemeClr val="tx1"/>
                </a:solidFill>
                <a:effectLst/>
                <a:latin typeface="+mn-lt"/>
                <a:ea typeface="+mn-ea"/>
                <a:cs typeface="+mn-cs"/>
              </a:rPr>
              <a:t>tive</a:t>
            </a:r>
            <a:r>
              <a:rPr lang="en-US" sz="1200" kern="1200" dirty="0" smtClean="0">
                <a:solidFill>
                  <a:schemeClr val="tx1"/>
                </a:solidFill>
                <a:effectLst/>
                <a:latin typeface="+mn-lt"/>
                <a:ea typeface="+mn-ea"/>
                <a:cs typeface="+mn-cs"/>
              </a:rPr>
              <a:t> modeling of the categories in SRA. </a:t>
            </a:r>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800" dirty="0" smtClean="0"/>
          </a:p>
          <a:p>
            <a:endParaRPr lang="en-US" sz="2800" dirty="0"/>
          </a:p>
        </p:txBody>
      </p:sp>
      <p:sp>
        <p:nvSpPr>
          <p:cNvPr id="4" name="Slide Number Placeholder 3"/>
          <p:cNvSpPr>
            <a:spLocks noGrp="1"/>
          </p:cNvSpPr>
          <p:nvPr>
            <p:ph type="sldNum" sz="quarter" idx="10"/>
          </p:nvPr>
        </p:nvSpPr>
        <p:spPr/>
        <p:txBody>
          <a:bodyPr/>
          <a:lstStyle/>
          <a:p>
            <a:fld id="{03CF4123-9DEA-BB40-9107-1C12DF69A7E3}" type="slidenum">
              <a:rPr lang="en-US" smtClean="0"/>
              <a:t>34</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80682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fld id="{03CF4123-9DEA-BB40-9107-1C12DF69A7E3}" type="slidenum">
              <a:rPr lang="en-US" smtClean="0"/>
              <a:t>35</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80682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if the annotator relates it to seen classes whose attribute strengths are more distant, e.g., says “</a:t>
            </a:r>
            <a:r>
              <a:rPr lang="en-US" sz="1200" kern="1200" dirty="0" err="1" smtClean="0">
                <a:solidFill>
                  <a:schemeClr val="tx1"/>
                </a:solidFill>
                <a:effectLst/>
                <a:latin typeface="+mn-lt"/>
                <a:ea typeface="+mn-ea"/>
                <a:cs typeface="+mn-cs"/>
              </a:rPr>
              <a:t>Miley</a:t>
            </a:r>
            <a:r>
              <a:rPr lang="en-US" sz="1200" kern="1200" dirty="0" smtClean="0">
                <a:solidFill>
                  <a:schemeClr val="tx1"/>
                </a:solidFill>
                <a:effectLst/>
                <a:latin typeface="+mn-lt"/>
                <a:ea typeface="+mn-ea"/>
                <a:cs typeface="+mn-cs"/>
              </a:rPr>
              <a:t> is younger than </a:t>
            </a:r>
            <a:r>
              <a:rPr lang="en-US" sz="1200" kern="1200" dirty="0" err="1" smtClean="0">
                <a:solidFill>
                  <a:schemeClr val="tx1"/>
                </a:solidFill>
                <a:effectLst/>
                <a:latin typeface="+mn-lt"/>
                <a:ea typeface="+mn-ea"/>
                <a:cs typeface="+mn-cs"/>
              </a:rPr>
              <a:t>Vitto</a:t>
            </a:r>
            <a:r>
              <a:rPr lang="en-US" sz="1200" kern="1200" dirty="0" smtClean="0">
                <a:solidFill>
                  <a:schemeClr val="tx1"/>
                </a:solidFill>
                <a:effectLst/>
                <a:latin typeface="+mn-lt"/>
                <a:ea typeface="+mn-ea"/>
                <a:cs typeface="+mn-cs"/>
              </a:rPr>
              <a:t>” rather than “</a:t>
            </a:r>
            <a:r>
              <a:rPr lang="en-US" sz="1200" kern="1200" dirty="0" err="1" smtClean="0">
                <a:solidFill>
                  <a:schemeClr val="tx1"/>
                </a:solidFill>
                <a:effectLst/>
                <a:latin typeface="+mn-lt"/>
                <a:ea typeface="+mn-ea"/>
                <a:cs typeface="+mn-cs"/>
              </a:rPr>
              <a:t>Miley</a:t>
            </a:r>
            <a:r>
              <a:rPr lang="en-US" sz="1200" kern="1200" dirty="0" smtClean="0">
                <a:solidFill>
                  <a:schemeClr val="tx1"/>
                </a:solidFill>
                <a:effectLst/>
                <a:latin typeface="+mn-lt"/>
                <a:ea typeface="+mn-ea"/>
                <a:cs typeface="+mn-cs"/>
              </a:rPr>
              <a:t> is younger than Scarlett” (a person closer in age)?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evaluate performance as we in- crease the number of relative ranks away (looseness) from the seen categories used to describe the unseen category. </a:t>
            </a:r>
            <a:endParaRPr lang="en-US" sz="28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800" dirty="0" smtClean="0"/>
          </a:p>
          <a:p>
            <a:endParaRPr lang="en-US" sz="2800" dirty="0"/>
          </a:p>
        </p:txBody>
      </p:sp>
      <p:sp>
        <p:nvSpPr>
          <p:cNvPr id="4" name="Slide Number Placeholder 3"/>
          <p:cNvSpPr>
            <a:spLocks noGrp="1"/>
          </p:cNvSpPr>
          <p:nvPr>
            <p:ph type="sldNum" sz="quarter" idx="10"/>
          </p:nvPr>
        </p:nvSpPr>
        <p:spPr/>
        <p:txBody>
          <a:bodyPr/>
          <a:lstStyle/>
          <a:p>
            <a:fld id="{03CF4123-9DEA-BB40-9107-1C12DF69A7E3}" type="slidenum">
              <a:rPr lang="en-US" smtClean="0"/>
              <a:t>36</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806823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CF4123-9DEA-BB40-9107-1C12DF69A7E3}" type="slidenum">
              <a:rPr lang="en-US" smtClean="0"/>
              <a:t>37</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06978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Virginia Tech</a:t>
            </a:r>
            <a:endParaRPr lang="en-US"/>
          </a:p>
        </p:txBody>
      </p:sp>
      <p:sp>
        <p:nvSpPr>
          <p:cNvPr id="5" name="Slide Number Placeholder 4"/>
          <p:cNvSpPr>
            <a:spLocks noGrp="1"/>
          </p:cNvSpPr>
          <p:nvPr>
            <p:ph type="sldNum" sz="quarter" idx="11"/>
          </p:nvPr>
        </p:nvSpPr>
        <p:spPr/>
        <p:txBody>
          <a:bodyPr/>
          <a:lstStyle/>
          <a:p>
            <a:fld id="{03CF4123-9DEA-BB40-9107-1C12DF69A7E3}" type="slidenum">
              <a:rPr lang="en-US" smtClean="0"/>
              <a:t>5</a:t>
            </a:fld>
            <a:endParaRPr lang="en-US"/>
          </a:p>
        </p:txBody>
      </p:sp>
    </p:spTree>
    <p:extLst>
      <p:ext uri="{BB962C8B-B14F-4D97-AF65-F5344CB8AC3E}">
        <p14:creationId xmlns:p14="http://schemas.microsoft.com/office/powerpoint/2010/main" val="447119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Virginia Tech</a:t>
            </a:r>
            <a:endParaRPr lang="en-US"/>
          </a:p>
        </p:txBody>
      </p:sp>
      <p:sp>
        <p:nvSpPr>
          <p:cNvPr id="5" name="Slide Number Placeholder 4"/>
          <p:cNvSpPr>
            <a:spLocks noGrp="1"/>
          </p:cNvSpPr>
          <p:nvPr>
            <p:ph type="sldNum" sz="quarter" idx="11"/>
          </p:nvPr>
        </p:nvSpPr>
        <p:spPr/>
        <p:txBody>
          <a:bodyPr/>
          <a:lstStyle/>
          <a:p>
            <a:fld id="{03CF4123-9DEA-BB40-9107-1C12DF69A7E3}" type="slidenum">
              <a:rPr lang="en-US" smtClean="0"/>
              <a:t>6</a:t>
            </a:fld>
            <a:endParaRPr lang="en-US"/>
          </a:p>
        </p:txBody>
      </p:sp>
    </p:spTree>
    <p:extLst>
      <p:ext uri="{BB962C8B-B14F-4D97-AF65-F5344CB8AC3E}">
        <p14:creationId xmlns:p14="http://schemas.microsoft.com/office/powerpoint/2010/main" val="447119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CF4123-9DEA-BB40-9107-1C12DF69A7E3}" type="slidenum">
              <a:rPr lang="en-US" smtClean="0"/>
              <a:t>7</a:t>
            </a:fld>
            <a:endParaRPr lang="en-US"/>
          </a:p>
        </p:txBody>
      </p:sp>
      <p:sp>
        <p:nvSpPr>
          <p:cNvPr id="5" name="Footer Placeholder 4"/>
          <p:cNvSpPr>
            <a:spLocks noGrp="1"/>
          </p:cNvSpPr>
          <p:nvPr>
            <p:ph type="ftr" sz="quarter" idx="11"/>
          </p:nvPr>
        </p:nvSpPr>
        <p:spPr/>
        <p:txBody>
          <a:bodyPr/>
          <a:lstStyle/>
          <a:p>
            <a:r>
              <a:rPr lang="en-US" smtClean="0"/>
              <a:t>Virginia Tech</a:t>
            </a:r>
            <a:endParaRPr lang="en-US"/>
          </a:p>
        </p:txBody>
      </p:sp>
    </p:spTree>
    <p:extLst>
      <p:ext uri="{BB962C8B-B14F-4D97-AF65-F5344CB8AC3E}">
        <p14:creationId xmlns:p14="http://schemas.microsoft.com/office/powerpoint/2010/main" val="906978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Virginia Tech</a:t>
            </a:r>
            <a:endParaRPr lang="en-US"/>
          </a:p>
        </p:txBody>
      </p:sp>
      <p:sp>
        <p:nvSpPr>
          <p:cNvPr id="5" name="Slide Number Placeholder 4"/>
          <p:cNvSpPr>
            <a:spLocks noGrp="1"/>
          </p:cNvSpPr>
          <p:nvPr>
            <p:ph type="sldNum" sz="quarter" idx="11"/>
          </p:nvPr>
        </p:nvSpPr>
        <p:spPr/>
        <p:txBody>
          <a:bodyPr/>
          <a:lstStyle/>
          <a:p>
            <a:fld id="{03CF4123-9DEA-BB40-9107-1C12DF69A7E3}" type="slidenum">
              <a:rPr lang="en-US" smtClean="0"/>
              <a:t>8</a:t>
            </a:fld>
            <a:endParaRPr lang="en-US"/>
          </a:p>
        </p:txBody>
      </p:sp>
    </p:spTree>
    <p:extLst>
      <p:ext uri="{BB962C8B-B14F-4D97-AF65-F5344CB8AC3E}">
        <p14:creationId xmlns:p14="http://schemas.microsoft.com/office/powerpoint/2010/main" val="447119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this is an NP hard problem, it is possible to approximate the solution with the introduction of non- negative slack variables, similar to SVM classification. </a:t>
            </a:r>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Virginia Tech</a:t>
            </a:r>
            <a:endParaRPr lang="en-US"/>
          </a:p>
        </p:txBody>
      </p:sp>
      <p:sp>
        <p:nvSpPr>
          <p:cNvPr id="5" name="Slide Number Placeholder 4"/>
          <p:cNvSpPr>
            <a:spLocks noGrp="1"/>
          </p:cNvSpPr>
          <p:nvPr>
            <p:ph type="sldNum" sz="quarter" idx="11"/>
          </p:nvPr>
        </p:nvSpPr>
        <p:spPr/>
        <p:txBody>
          <a:bodyPr/>
          <a:lstStyle/>
          <a:p>
            <a:fld id="{03CF4123-9DEA-BB40-9107-1C12DF69A7E3}" type="slidenum">
              <a:rPr lang="en-US" smtClean="0"/>
              <a:t>9</a:t>
            </a:fld>
            <a:endParaRPr lang="en-US"/>
          </a:p>
        </p:txBody>
      </p:sp>
    </p:spTree>
    <p:extLst>
      <p:ext uri="{BB962C8B-B14F-4D97-AF65-F5344CB8AC3E}">
        <p14:creationId xmlns:p14="http://schemas.microsoft.com/office/powerpoint/2010/main" val="447119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ＭＳ Ｐゴシック" charset="0"/>
                <a:cs typeface="ＭＳ Ｐゴシック" charset="0"/>
              </a:rPr>
              <a:t>This learning formulation only needs ordered pairs, and not a complete ordering on all images. </a:t>
            </a:r>
          </a:p>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(Just a score of a binary classifier </a:t>
            </a:r>
            <a:r>
              <a:rPr lang="en-US" dirty="0" err="1" smtClean="0">
                <a:latin typeface="Calibri" charset="0"/>
                <a:ea typeface="ＭＳ Ｐゴシック" charset="0"/>
                <a:cs typeface="ＭＳ Ｐゴシック" charset="0"/>
              </a:rPr>
              <a:t>doesn</a:t>
            </a:r>
            <a:r>
              <a:rPr lang="ja-JP" altLang="en-US"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t work well, will show later)</a:t>
            </a:r>
          </a:p>
          <a:p>
            <a:endParaRPr lang="en-US" dirty="0"/>
          </a:p>
        </p:txBody>
      </p:sp>
      <p:sp>
        <p:nvSpPr>
          <p:cNvPr id="4" name="Footer Placeholder 3"/>
          <p:cNvSpPr>
            <a:spLocks noGrp="1"/>
          </p:cNvSpPr>
          <p:nvPr>
            <p:ph type="ftr" sz="quarter" idx="10"/>
          </p:nvPr>
        </p:nvSpPr>
        <p:spPr/>
        <p:txBody>
          <a:bodyPr/>
          <a:lstStyle/>
          <a:p>
            <a:r>
              <a:rPr lang="en-US" smtClean="0"/>
              <a:t>Virginia Tech</a:t>
            </a:r>
            <a:endParaRPr lang="en-US"/>
          </a:p>
        </p:txBody>
      </p:sp>
      <p:sp>
        <p:nvSpPr>
          <p:cNvPr id="5" name="Slide Number Placeholder 4"/>
          <p:cNvSpPr>
            <a:spLocks noGrp="1"/>
          </p:cNvSpPr>
          <p:nvPr>
            <p:ph type="sldNum" sz="quarter" idx="11"/>
          </p:nvPr>
        </p:nvSpPr>
        <p:spPr/>
        <p:txBody>
          <a:bodyPr/>
          <a:lstStyle/>
          <a:p>
            <a:fld id="{03CF4123-9DEA-BB40-9107-1C12DF69A7E3}" type="slidenum">
              <a:rPr lang="en-US" smtClean="0"/>
              <a:t>10</a:t>
            </a:fld>
            <a:endParaRPr lang="en-US"/>
          </a:p>
        </p:txBody>
      </p:sp>
    </p:spTree>
    <p:extLst>
      <p:ext uri="{BB962C8B-B14F-4D97-AF65-F5344CB8AC3E}">
        <p14:creationId xmlns:p14="http://schemas.microsoft.com/office/powerpoint/2010/main" val="447119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2/21/17</a:t>
            </a:r>
            <a:endParaRPr lang="en-US"/>
          </a:p>
        </p:txBody>
      </p:sp>
      <p:sp>
        <p:nvSpPr>
          <p:cNvPr id="5" name="Footer Placeholder 4"/>
          <p:cNvSpPr>
            <a:spLocks noGrp="1"/>
          </p:cNvSpPr>
          <p:nvPr>
            <p:ph type="ftr" sz="quarter" idx="11"/>
          </p:nvPr>
        </p:nvSpPr>
        <p:spPr/>
        <p:txBody>
          <a:bodyPr/>
          <a:lstStyle/>
          <a:p>
            <a:r>
              <a:rPr lang="en-US" smtClean="0"/>
              <a:t>Shuangfei Fan</a:t>
            </a:r>
            <a:endParaRPr lang="en-US"/>
          </a:p>
        </p:txBody>
      </p:sp>
      <p:sp>
        <p:nvSpPr>
          <p:cNvPr id="6" name="Slide Number Placeholder 5"/>
          <p:cNvSpPr>
            <a:spLocks noGrp="1"/>
          </p:cNvSpPr>
          <p:nvPr>
            <p:ph type="sldNum" sz="quarter" idx="12"/>
          </p:nvPr>
        </p:nvSpPr>
        <p:spPr/>
        <p:txBody>
          <a:bodyPr/>
          <a:lstStyle/>
          <a:p>
            <a:fld id="{63E15ED0-6B91-3E46-8AA4-6E348A3E944A}" type="slidenum">
              <a:rPr lang="en-US" smtClean="0"/>
              <a:t>‹#›</a:t>
            </a:fld>
            <a:endParaRPr lang="en-US"/>
          </a:p>
        </p:txBody>
      </p:sp>
    </p:spTree>
    <p:extLst>
      <p:ext uri="{BB962C8B-B14F-4D97-AF65-F5344CB8AC3E}">
        <p14:creationId xmlns:p14="http://schemas.microsoft.com/office/powerpoint/2010/main" val="95563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2/21/17</a:t>
            </a:r>
            <a:endParaRPr lang="en-US"/>
          </a:p>
        </p:txBody>
      </p:sp>
      <p:sp>
        <p:nvSpPr>
          <p:cNvPr id="5" name="Footer Placeholder 4"/>
          <p:cNvSpPr>
            <a:spLocks noGrp="1"/>
          </p:cNvSpPr>
          <p:nvPr>
            <p:ph type="ftr" sz="quarter" idx="11"/>
          </p:nvPr>
        </p:nvSpPr>
        <p:spPr/>
        <p:txBody>
          <a:bodyPr/>
          <a:lstStyle/>
          <a:p>
            <a:r>
              <a:rPr lang="en-US" smtClean="0"/>
              <a:t>Shuangfei Fan</a:t>
            </a:r>
            <a:endParaRPr lang="en-US"/>
          </a:p>
        </p:txBody>
      </p:sp>
      <p:sp>
        <p:nvSpPr>
          <p:cNvPr id="6" name="Slide Number Placeholder 5"/>
          <p:cNvSpPr>
            <a:spLocks noGrp="1"/>
          </p:cNvSpPr>
          <p:nvPr>
            <p:ph type="sldNum" sz="quarter" idx="12"/>
          </p:nvPr>
        </p:nvSpPr>
        <p:spPr/>
        <p:txBody>
          <a:bodyPr/>
          <a:lstStyle/>
          <a:p>
            <a:fld id="{63E15ED0-6B91-3E46-8AA4-6E348A3E944A}" type="slidenum">
              <a:rPr lang="en-US" smtClean="0"/>
              <a:t>‹#›</a:t>
            </a:fld>
            <a:endParaRPr lang="en-US"/>
          </a:p>
        </p:txBody>
      </p:sp>
    </p:spTree>
    <p:extLst>
      <p:ext uri="{BB962C8B-B14F-4D97-AF65-F5344CB8AC3E}">
        <p14:creationId xmlns:p14="http://schemas.microsoft.com/office/powerpoint/2010/main" val="3353089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2/21/17</a:t>
            </a:r>
            <a:endParaRPr lang="en-US"/>
          </a:p>
        </p:txBody>
      </p:sp>
      <p:sp>
        <p:nvSpPr>
          <p:cNvPr id="5" name="Footer Placeholder 4"/>
          <p:cNvSpPr>
            <a:spLocks noGrp="1"/>
          </p:cNvSpPr>
          <p:nvPr>
            <p:ph type="ftr" sz="quarter" idx="11"/>
          </p:nvPr>
        </p:nvSpPr>
        <p:spPr/>
        <p:txBody>
          <a:bodyPr/>
          <a:lstStyle/>
          <a:p>
            <a:r>
              <a:rPr lang="en-US" smtClean="0"/>
              <a:t>Shuangfei Fan</a:t>
            </a:r>
            <a:endParaRPr lang="en-US"/>
          </a:p>
        </p:txBody>
      </p:sp>
      <p:sp>
        <p:nvSpPr>
          <p:cNvPr id="6" name="Slide Number Placeholder 5"/>
          <p:cNvSpPr>
            <a:spLocks noGrp="1"/>
          </p:cNvSpPr>
          <p:nvPr>
            <p:ph type="sldNum" sz="quarter" idx="12"/>
          </p:nvPr>
        </p:nvSpPr>
        <p:spPr/>
        <p:txBody>
          <a:bodyPr/>
          <a:lstStyle/>
          <a:p>
            <a:fld id="{63E15ED0-6B91-3E46-8AA4-6E348A3E944A}" type="slidenum">
              <a:rPr lang="en-US" smtClean="0"/>
              <a:t>‹#›</a:t>
            </a:fld>
            <a:endParaRPr lang="en-US"/>
          </a:p>
        </p:txBody>
      </p:sp>
    </p:spTree>
    <p:extLst>
      <p:ext uri="{BB962C8B-B14F-4D97-AF65-F5344CB8AC3E}">
        <p14:creationId xmlns:p14="http://schemas.microsoft.com/office/powerpoint/2010/main" val="70708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2/21/17</a:t>
            </a:r>
            <a:endParaRPr lang="en-US"/>
          </a:p>
        </p:txBody>
      </p:sp>
      <p:sp>
        <p:nvSpPr>
          <p:cNvPr id="5" name="Footer Placeholder 4"/>
          <p:cNvSpPr>
            <a:spLocks noGrp="1"/>
          </p:cNvSpPr>
          <p:nvPr>
            <p:ph type="ftr" sz="quarter" idx="11"/>
          </p:nvPr>
        </p:nvSpPr>
        <p:spPr/>
        <p:txBody>
          <a:bodyPr/>
          <a:lstStyle/>
          <a:p>
            <a:r>
              <a:rPr lang="en-US" smtClean="0"/>
              <a:t>Shuangfei Fan</a:t>
            </a:r>
            <a:endParaRPr lang="en-US"/>
          </a:p>
        </p:txBody>
      </p:sp>
      <p:sp>
        <p:nvSpPr>
          <p:cNvPr id="6" name="Slide Number Placeholder 5"/>
          <p:cNvSpPr>
            <a:spLocks noGrp="1"/>
          </p:cNvSpPr>
          <p:nvPr>
            <p:ph type="sldNum" sz="quarter" idx="12"/>
          </p:nvPr>
        </p:nvSpPr>
        <p:spPr/>
        <p:txBody>
          <a:bodyPr/>
          <a:lstStyle/>
          <a:p>
            <a:fld id="{63E15ED0-6B91-3E46-8AA4-6E348A3E944A}" type="slidenum">
              <a:rPr lang="en-US" smtClean="0"/>
              <a:t>‹#›</a:t>
            </a:fld>
            <a:endParaRPr lang="en-US"/>
          </a:p>
        </p:txBody>
      </p:sp>
    </p:spTree>
    <p:extLst>
      <p:ext uri="{BB962C8B-B14F-4D97-AF65-F5344CB8AC3E}">
        <p14:creationId xmlns:p14="http://schemas.microsoft.com/office/powerpoint/2010/main" val="79148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2/21/17</a:t>
            </a:r>
            <a:endParaRPr lang="en-US"/>
          </a:p>
        </p:txBody>
      </p:sp>
      <p:sp>
        <p:nvSpPr>
          <p:cNvPr id="5" name="Footer Placeholder 4"/>
          <p:cNvSpPr>
            <a:spLocks noGrp="1"/>
          </p:cNvSpPr>
          <p:nvPr>
            <p:ph type="ftr" sz="quarter" idx="11"/>
          </p:nvPr>
        </p:nvSpPr>
        <p:spPr/>
        <p:txBody>
          <a:bodyPr/>
          <a:lstStyle/>
          <a:p>
            <a:r>
              <a:rPr lang="en-US" smtClean="0"/>
              <a:t>Shuangfei Fan</a:t>
            </a:r>
            <a:endParaRPr lang="en-US"/>
          </a:p>
        </p:txBody>
      </p:sp>
      <p:sp>
        <p:nvSpPr>
          <p:cNvPr id="6" name="Slide Number Placeholder 5"/>
          <p:cNvSpPr>
            <a:spLocks noGrp="1"/>
          </p:cNvSpPr>
          <p:nvPr>
            <p:ph type="sldNum" sz="quarter" idx="12"/>
          </p:nvPr>
        </p:nvSpPr>
        <p:spPr/>
        <p:txBody>
          <a:bodyPr/>
          <a:lstStyle/>
          <a:p>
            <a:fld id="{63E15ED0-6B91-3E46-8AA4-6E348A3E944A}" type="slidenum">
              <a:rPr lang="en-US" smtClean="0"/>
              <a:t>‹#›</a:t>
            </a:fld>
            <a:endParaRPr lang="en-US"/>
          </a:p>
        </p:txBody>
      </p:sp>
    </p:spTree>
    <p:extLst>
      <p:ext uri="{BB962C8B-B14F-4D97-AF65-F5344CB8AC3E}">
        <p14:creationId xmlns:p14="http://schemas.microsoft.com/office/powerpoint/2010/main" val="2409606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2/21/17</a:t>
            </a:r>
            <a:endParaRPr lang="en-US"/>
          </a:p>
        </p:txBody>
      </p:sp>
      <p:sp>
        <p:nvSpPr>
          <p:cNvPr id="6" name="Footer Placeholder 5"/>
          <p:cNvSpPr>
            <a:spLocks noGrp="1"/>
          </p:cNvSpPr>
          <p:nvPr>
            <p:ph type="ftr" sz="quarter" idx="11"/>
          </p:nvPr>
        </p:nvSpPr>
        <p:spPr/>
        <p:txBody>
          <a:bodyPr/>
          <a:lstStyle/>
          <a:p>
            <a:r>
              <a:rPr lang="en-US" smtClean="0"/>
              <a:t>Shuangfei Fan</a:t>
            </a:r>
            <a:endParaRPr lang="en-US"/>
          </a:p>
        </p:txBody>
      </p:sp>
      <p:sp>
        <p:nvSpPr>
          <p:cNvPr id="7" name="Slide Number Placeholder 6"/>
          <p:cNvSpPr>
            <a:spLocks noGrp="1"/>
          </p:cNvSpPr>
          <p:nvPr>
            <p:ph type="sldNum" sz="quarter" idx="12"/>
          </p:nvPr>
        </p:nvSpPr>
        <p:spPr/>
        <p:txBody>
          <a:bodyPr/>
          <a:lstStyle/>
          <a:p>
            <a:fld id="{63E15ED0-6B91-3E46-8AA4-6E348A3E944A}" type="slidenum">
              <a:rPr lang="en-US" smtClean="0"/>
              <a:t>‹#›</a:t>
            </a:fld>
            <a:endParaRPr lang="en-US"/>
          </a:p>
        </p:txBody>
      </p:sp>
    </p:spTree>
    <p:extLst>
      <p:ext uri="{BB962C8B-B14F-4D97-AF65-F5344CB8AC3E}">
        <p14:creationId xmlns:p14="http://schemas.microsoft.com/office/powerpoint/2010/main" val="2578373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2/21/17</a:t>
            </a:r>
            <a:endParaRPr lang="en-US"/>
          </a:p>
        </p:txBody>
      </p:sp>
      <p:sp>
        <p:nvSpPr>
          <p:cNvPr id="8" name="Footer Placeholder 7"/>
          <p:cNvSpPr>
            <a:spLocks noGrp="1"/>
          </p:cNvSpPr>
          <p:nvPr>
            <p:ph type="ftr" sz="quarter" idx="11"/>
          </p:nvPr>
        </p:nvSpPr>
        <p:spPr/>
        <p:txBody>
          <a:bodyPr/>
          <a:lstStyle/>
          <a:p>
            <a:r>
              <a:rPr lang="en-US" smtClean="0"/>
              <a:t>Shuangfei Fan</a:t>
            </a:r>
            <a:endParaRPr lang="en-US"/>
          </a:p>
        </p:txBody>
      </p:sp>
      <p:sp>
        <p:nvSpPr>
          <p:cNvPr id="9" name="Slide Number Placeholder 8"/>
          <p:cNvSpPr>
            <a:spLocks noGrp="1"/>
          </p:cNvSpPr>
          <p:nvPr>
            <p:ph type="sldNum" sz="quarter" idx="12"/>
          </p:nvPr>
        </p:nvSpPr>
        <p:spPr/>
        <p:txBody>
          <a:bodyPr/>
          <a:lstStyle/>
          <a:p>
            <a:fld id="{63E15ED0-6B91-3E46-8AA4-6E348A3E944A}" type="slidenum">
              <a:rPr lang="en-US" smtClean="0"/>
              <a:t>‹#›</a:t>
            </a:fld>
            <a:endParaRPr lang="en-US"/>
          </a:p>
        </p:txBody>
      </p:sp>
    </p:spTree>
    <p:extLst>
      <p:ext uri="{BB962C8B-B14F-4D97-AF65-F5344CB8AC3E}">
        <p14:creationId xmlns:p14="http://schemas.microsoft.com/office/powerpoint/2010/main" val="710383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2/21/17</a:t>
            </a:r>
            <a:endParaRPr lang="en-US"/>
          </a:p>
        </p:txBody>
      </p:sp>
      <p:sp>
        <p:nvSpPr>
          <p:cNvPr id="4" name="Footer Placeholder 3"/>
          <p:cNvSpPr>
            <a:spLocks noGrp="1"/>
          </p:cNvSpPr>
          <p:nvPr>
            <p:ph type="ftr" sz="quarter" idx="11"/>
          </p:nvPr>
        </p:nvSpPr>
        <p:spPr/>
        <p:txBody>
          <a:bodyPr/>
          <a:lstStyle/>
          <a:p>
            <a:r>
              <a:rPr lang="en-US" smtClean="0"/>
              <a:t>Shuangfei Fan</a:t>
            </a:r>
            <a:endParaRPr lang="en-US"/>
          </a:p>
        </p:txBody>
      </p:sp>
      <p:sp>
        <p:nvSpPr>
          <p:cNvPr id="5" name="Slide Number Placeholder 4"/>
          <p:cNvSpPr>
            <a:spLocks noGrp="1"/>
          </p:cNvSpPr>
          <p:nvPr>
            <p:ph type="sldNum" sz="quarter" idx="12"/>
          </p:nvPr>
        </p:nvSpPr>
        <p:spPr/>
        <p:txBody>
          <a:bodyPr/>
          <a:lstStyle/>
          <a:p>
            <a:fld id="{63E15ED0-6B91-3E46-8AA4-6E348A3E944A}" type="slidenum">
              <a:rPr lang="en-US" smtClean="0"/>
              <a:t>‹#›</a:t>
            </a:fld>
            <a:endParaRPr lang="en-US"/>
          </a:p>
        </p:txBody>
      </p:sp>
    </p:spTree>
    <p:extLst>
      <p:ext uri="{BB962C8B-B14F-4D97-AF65-F5344CB8AC3E}">
        <p14:creationId xmlns:p14="http://schemas.microsoft.com/office/powerpoint/2010/main" val="420463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2/21/17</a:t>
            </a:r>
            <a:endParaRPr lang="en-US"/>
          </a:p>
        </p:txBody>
      </p:sp>
      <p:sp>
        <p:nvSpPr>
          <p:cNvPr id="3" name="Footer Placeholder 2"/>
          <p:cNvSpPr>
            <a:spLocks noGrp="1"/>
          </p:cNvSpPr>
          <p:nvPr>
            <p:ph type="ftr" sz="quarter" idx="11"/>
          </p:nvPr>
        </p:nvSpPr>
        <p:spPr/>
        <p:txBody>
          <a:bodyPr/>
          <a:lstStyle/>
          <a:p>
            <a:r>
              <a:rPr lang="en-US" smtClean="0"/>
              <a:t>Shuangfei Fan</a:t>
            </a:r>
            <a:endParaRPr lang="en-US"/>
          </a:p>
        </p:txBody>
      </p:sp>
      <p:sp>
        <p:nvSpPr>
          <p:cNvPr id="4" name="Slide Number Placeholder 3"/>
          <p:cNvSpPr>
            <a:spLocks noGrp="1"/>
          </p:cNvSpPr>
          <p:nvPr>
            <p:ph type="sldNum" sz="quarter" idx="12"/>
          </p:nvPr>
        </p:nvSpPr>
        <p:spPr/>
        <p:txBody>
          <a:bodyPr/>
          <a:lstStyle/>
          <a:p>
            <a:fld id="{63E15ED0-6B91-3E46-8AA4-6E348A3E944A}" type="slidenum">
              <a:rPr lang="en-US" smtClean="0"/>
              <a:t>‹#›</a:t>
            </a:fld>
            <a:endParaRPr lang="en-US"/>
          </a:p>
        </p:txBody>
      </p:sp>
    </p:spTree>
    <p:extLst>
      <p:ext uri="{BB962C8B-B14F-4D97-AF65-F5344CB8AC3E}">
        <p14:creationId xmlns:p14="http://schemas.microsoft.com/office/powerpoint/2010/main" val="1624204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2/21/17</a:t>
            </a:r>
            <a:endParaRPr lang="en-US"/>
          </a:p>
        </p:txBody>
      </p:sp>
      <p:sp>
        <p:nvSpPr>
          <p:cNvPr id="6" name="Footer Placeholder 5"/>
          <p:cNvSpPr>
            <a:spLocks noGrp="1"/>
          </p:cNvSpPr>
          <p:nvPr>
            <p:ph type="ftr" sz="quarter" idx="11"/>
          </p:nvPr>
        </p:nvSpPr>
        <p:spPr/>
        <p:txBody>
          <a:bodyPr/>
          <a:lstStyle/>
          <a:p>
            <a:r>
              <a:rPr lang="en-US" smtClean="0"/>
              <a:t>Shuangfei Fan</a:t>
            </a:r>
            <a:endParaRPr lang="en-US"/>
          </a:p>
        </p:txBody>
      </p:sp>
      <p:sp>
        <p:nvSpPr>
          <p:cNvPr id="7" name="Slide Number Placeholder 6"/>
          <p:cNvSpPr>
            <a:spLocks noGrp="1"/>
          </p:cNvSpPr>
          <p:nvPr>
            <p:ph type="sldNum" sz="quarter" idx="12"/>
          </p:nvPr>
        </p:nvSpPr>
        <p:spPr/>
        <p:txBody>
          <a:bodyPr/>
          <a:lstStyle/>
          <a:p>
            <a:fld id="{63E15ED0-6B91-3E46-8AA4-6E348A3E944A}" type="slidenum">
              <a:rPr lang="en-US" smtClean="0"/>
              <a:t>‹#›</a:t>
            </a:fld>
            <a:endParaRPr lang="en-US"/>
          </a:p>
        </p:txBody>
      </p:sp>
    </p:spTree>
    <p:extLst>
      <p:ext uri="{BB962C8B-B14F-4D97-AF65-F5344CB8AC3E}">
        <p14:creationId xmlns:p14="http://schemas.microsoft.com/office/powerpoint/2010/main" val="2740276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2/21/17</a:t>
            </a:r>
            <a:endParaRPr lang="en-US"/>
          </a:p>
        </p:txBody>
      </p:sp>
      <p:sp>
        <p:nvSpPr>
          <p:cNvPr id="6" name="Footer Placeholder 5"/>
          <p:cNvSpPr>
            <a:spLocks noGrp="1"/>
          </p:cNvSpPr>
          <p:nvPr>
            <p:ph type="ftr" sz="quarter" idx="11"/>
          </p:nvPr>
        </p:nvSpPr>
        <p:spPr/>
        <p:txBody>
          <a:bodyPr/>
          <a:lstStyle/>
          <a:p>
            <a:r>
              <a:rPr lang="en-US" smtClean="0"/>
              <a:t>Shuangfei Fan</a:t>
            </a:r>
            <a:endParaRPr lang="en-US"/>
          </a:p>
        </p:txBody>
      </p:sp>
      <p:sp>
        <p:nvSpPr>
          <p:cNvPr id="7" name="Slide Number Placeholder 6"/>
          <p:cNvSpPr>
            <a:spLocks noGrp="1"/>
          </p:cNvSpPr>
          <p:nvPr>
            <p:ph type="sldNum" sz="quarter" idx="12"/>
          </p:nvPr>
        </p:nvSpPr>
        <p:spPr/>
        <p:txBody>
          <a:bodyPr/>
          <a:lstStyle/>
          <a:p>
            <a:fld id="{63E15ED0-6B91-3E46-8AA4-6E348A3E944A}" type="slidenum">
              <a:rPr lang="en-US" smtClean="0"/>
              <a:t>‹#›</a:t>
            </a:fld>
            <a:endParaRPr lang="en-US"/>
          </a:p>
        </p:txBody>
      </p:sp>
    </p:spTree>
    <p:extLst>
      <p:ext uri="{BB962C8B-B14F-4D97-AF65-F5344CB8AC3E}">
        <p14:creationId xmlns:p14="http://schemas.microsoft.com/office/powerpoint/2010/main" val="12307626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2/21/17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Shuangfei Fan</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E15ED0-6B91-3E46-8AA4-6E348A3E944A}" type="slidenum">
              <a:rPr lang="en-US" smtClean="0"/>
              <a:t>‹#›</a:t>
            </a:fld>
            <a:endParaRPr lang="en-US"/>
          </a:p>
        </p:txBody>
      </p:sp>
    </p:spTree>
    <p:extLst>
      <p:ext uri="{BB962C8B-B14F-4D97-AF65-F5344CB8AC3E}">
        <p14:creationId xmlns:p14="http://schemas.microsoft.com/office/powerpoint/2010/main" val="3805065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emf"/><Relationship Id="rId7" Type="http://schemas.openxmlformats.org/officeDocument/2006/relationships/image" Target="../media/image25.emf"/><Relationship Id="rId8" Type="http://schemas.openxmlformats.org/officeDocument/2006/relationships/image" Target="../media/image35.png"/><Relationship Id="rId9" Type="http://schemas.openxmlformats.org/officeDocument/2006/relationships/image" Target="../media/image34.png"/><Relationship Id="rId10" Type="http://schemas.openxmlformats.org/officeDocument/2006/relationships/image" Target="../media/image36.png"/><Relationship Id="rId11"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9" Type="http://schemas.openxmlformats.org/officeDocument/2006/relationships/image" Target="../media/image47.png"/><Relationship Id="rId20" Type="http://schemas.openxmlformats.org/officeDocument/2006/relationships/image" Target="../media/image58.png"/><Relationship Id="rId21" Type="http://schemas.openxmlformats.org/officeDocument/2006/relationships/image" Target="../media/image59.png"/><Relationship Id="rId22" Type="http://schemas.openxmlformats.org/officeDocument/2006/relationships/image" Target="../media/image60.png"/><Relationship Id="rId10" Type="http://schemas.openxmlformats.org/officeDocument/2006/relationships/image" Target="../media/image48.png"/><Relationship Id="rId11" Type="http://schemas.openxmlformats.org/officeDocument/2006/relationships/image" Target="../media/image49.png"/><Relationship Id="rId12" Type="http://schemas.openxmlformats.org/officeDocument/2006/relationships/image" Target="../media/image50.png"/><Relationship Id="rId13" Type="http://schemas.openxmlformats.org/officeDocument/2006/relationships/image" Target="../media/image51.png"/><Relationship Id="rId14" Type="http://schemas.openxmlformats.org/officeDocument/2006/relationships/image" Target="../media/image52.png"/><Relationship Id="rId15" Type="http://schemas.openxmlformats.org/officeDocument/2006/relationships/image" Target="../media/image53.png"/><Relationship Id="rId16" Type="http://schemas.openxmlformats.org/officeDocument/2006/relationships/image" Target="../media/image54.png"/><Relationship Id="rId17" Type="http://schemas.openxmlformats.org/officeDocument/2006/relationships/image" Target="../media/image55.png"/><Relationship Id="rId18" Type="http://schemas.openxmlformats.org/officeDocument/2006/relationships/image" Target="../media/image56.png"/><Relationship Id="rId19"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25.emf"/><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s>
</file>

<file path=ppt/slides/_rels/slide17.xml.rels><?xml version="1.0" encoding="UTF-8" standalone="yes"?>
<Relationships xmlns="http://schemas.openxmlformats.org/package/2006/relationships"><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image" Target="../media/image57.png"/><Relationship Id="rId14" Type="http://schemas.openxmlformats.org/officeDocument/2006/relationships/image" Target="../media/image58.png"/><Relationship Id="rId15" Type="http://schemas.openxmlformats.org/officeDocument/2006/relationships/image" Target="../media/image59.png"/><Relationship Id="rId16" Type="http://schemas.openxmlformats.org/officeDocument/2006/relationships/image" Target="../media/image60.png"/><Relationship Id="rId1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s>
</file>

<file path=ppt/slides/_rels/slide18.xml.rels><?xml version="1.0" encoding="UTF-8" standalone="yes"?>
<Relationships xmlns="http://schemas.openxmlformats.org/package/2006/relationships"><Relationship Id="rId11" Type="http://schemas.openxmlformats.org/officeDocument/2006/relationships/image" Target="../media/image55.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56.png"/><Relationship Id="rId15" Type="http://schemas.openxmlformats.org/officeDocument/2006/relationships/image" Target="../media/image57.png"/><Relationship Id="rId16" Type="http://schemas.openxmlformats.org/officeDocument/2006/relationships/image" Target="../media/image60.png"/><Relationship Id="rId1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1" Type="http://schemas.openxmlformats.org/officeDocument/2006/relationships/image" Target="../media/image69.png"/><Relationship Id="rId12" Type="http://schemas.openxmlformats.org/officeDocument/2006/relationships/image" Target="../media/image70.png"/><Relationship Id="rId13" Type="http://schemas.openxmlformats.org/officeDocument/2006/relationships/image" Target="../media/image71.png"/><Relationship Id="rId14" Type="http://schemas.openxmlformats.org/officeDocument/2006/relationships/image" Target="../media/image72.png"/><Relationship Id="rId15" Type="http://schemas.openxmlformats.org/officeDocument/2006/relationships/image" Target="../media/image73.png"/><Relationship Id="rId16" Type="http://schemas.openxmlformats.org/officeDocument/2006/relationships/image" Target="../media/image74.png"/><Relationship Id="rId17" Type="http://schemas.openxmlformats.org/officeDocument/2006/relationships/image" Target="../media/image75.png"/><Relationship Id="rId18"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1" Type="http://schemas.openxmlformats.org/officeDocument/2006/relationships/image" Target="../media/image90.png"/><Relationship Id="rId12" Type="http://schemas.openxmlformats.org/officeDocument/2006/relationships/image" Target="../media/image91.png"/><Relationship Id="rId13"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 Id="rId9" Type="http://schemas.openxmlformats.org/officeDocument/2006/relationships/image" Target="../media/image88.png"/><Relationship Id="rId10" Type="http://schemas.openxmlformats.org/officeDocument/2006/relationships/image" Target="../media/image8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3.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1" Type="http://schemas.openxmlformats.org/officeDocument/2006/relationships/image" Target="../media/image19.emf"/><Relationship Id="rId12" Type="http://schemas.openxmlformats.org/officeDocument/2006/relationships/image" Target="../media/image20.emf"/><Relationship Id="rId13" Type="http://schemas.openxmlformats.org/officeDocument/2006/relationships/image" Target="../media/image21.png"/><Relationship Id="rId14" Type="http://schemas.openxmlformats.org/officeDocument/2006/relationships/image" Target="../media/image22.png"/><Relationship Id="rId15" Type="http://schemas.openxmlformats.org/officeDocument/2006/relationships/image" Target="../media/image23.emf"/><Relationship Id="rId16" Type="http://schemas.openxmlformats.org/officeDocument/2006/relationships/image" Target="../media/image24.emf"/><Relationship Id="rId17" Type="http://schemas.openxmlformats.org/officeDocument/2006/relationships/image" Target="../media/image25.emf"/><Relationship Id="rId18"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emf"/><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emf"/><Relationship Id="rId7" Type="http://schemas.openxmlformats.org/officeDocument/2006/relationships/image" Target="../media/image15.emf"/><Relationship Id="rId8" Type="http://schemas.openxmlformats.org/officeDocument/2006/relationships/image" Target="../media/image16.emf"/><Relationship Id="rId9" Type="http://schemas.openxmlformats.org/officeDocument/2006/relationships/image" Target="../media/image17.emf"/><Relationship Id="rId10" Type="http://schemas.openxmlformats.org/officeDocument/2006/relationships/image" Target="../media/image18.emf"/></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14590" y="4130031"/>
            <a:ext cx="562610" cy="0"/>
          </a:xfrm>
          <a:custGeom>
            <a:avLst/>
            <a:gdLst/>
            <a:ahLst/>
            <a:cxnLst/>
            <a:rect l="l" t="t" r="r" b="b"/>
            <a:pathLst>
              <a:path w="562609">
                <a:moveTo>
                  <a:pt x="0" y="0"/>
                </a:moveTo>
                <a:lnTo>
                  <a:pt x="562198" y="0"/>
                </a:lnTo>
              </a:path>
            </a:pathLst>
          </a:custGeom>
          <a:ln w="76199">
            <a:solidFill>
              <a:srgbClr val="B3A77C"/>
            </a:solidFill>
          </a:ln>
        </p:spPr>
        <p:txBody>
          <a:bodyPr wrap="square" lIns="0" tIns="0" rIns="0" bIns="0" rtlCol="0"/>
          <a:lstStyle/>
          <a:p>
            <a:endParaRPr/>
          </a:p>
        </p:txBody>
      </p:sp>
      <p:sp>
        <p:nvSpPr>
          <p:cNvPr id="3" name="object 3"/>
          <p:cNvSpPr/>
          <p:nvPr/>
        </p:nvSpPr>
        <p:spPr>
          <a:xfrm>
            <a:off x="1143000" y="4105165"/>
            <a:ext cx="562610" cy="0"/>
          </a:xfrm>
          <a:custGeom>
            <a:avLst/>
            <a:gdLst/>
            <a:ahLst/>
            <a:cxnLst/>
            <a:rect l="l" t="t" r="r" b="b"/>
            <a:pathLst>
              <a:path w="562610">
                <a:moveTo>
                  <a:pt x="0" y="0"/>
                </a:moveTo>
                <a:lnTo>
                  <a:pt x="562198" y="0"/>
                </a:lnTo>
              </a:path>
            </a:pathLst>
          </a:custGeom>
          <a:ln w="76199">
            <a:solidFill>
              <a:srgbClr val="B3A77C"/>
            </a:solidFill>
          </a:ln>
        </p:spPr>
        <p:txBody>
          <a:bodyPr wrap="square" lIns="0" tIns="0" rIns="0" bIns="0" rtlCol="0"/>
          <a:lstStyle/>
          <a:p>
            <a:endParaRPr/>
          </a:p>
        </p:txBody>
      </p:sp>
      <p:sp>
        <p:nvSpPr>
          <p:cNvPr id="4" name="object 4"/>
          <p:cNvSpPr/>
          <p:nvPr/>
        </p:nvSpPr>
        <p:spPr>
          <a:xfrm>
            <a:off x="1004143" y="1362696"/>
            <a:ext cx="7136765" cy="0"/>
          </a:xfrm>
          <a:custGeom>
            <a:avLst/>
            <a:gdLst/>
            <a:ahLst/>
            <a:cxnLst/>
            <a:rect l="l" t="t" r="r" b="b"/>
            <a:pathLst>
              <a:path w="7136765">
                <a:moveTo>
                  <a:pt x="7136640" y="0"/>
                </a:moveTo>
                <a:lnTo>
                  <a:pt x="0" y="0"/>
                </a:lnTo>
              </a:path>
            </a:pathLst>
          </a:custGeom>
          <a:ln w="76199">
            <a:solidFill>
              <a:srgbClr val="4DB6AC"/>
            </a:solidFill>
          </a:ln>
        </p:spPr>
        <p:txBody>
          <a:bodyPr wrap="square" lIns="0" tIns="0" rIns="0" bIns="0" rtlCol="0"/>
          <a:lstStyle/>
          <a:p>
            <a:endParaRPr/>
          </a:p>
        </p:txBody>
      </p:sp>
      <p:sp>
        <p:nvSpPr>
          <p:cNvPr id="5" name="object 5"/>
          <p:cNvSpPr/>
          <p:nvPr/>
        </p:nvSpPr>
        <p:spPr>
          <a:xfrm>
            <a:off x="1004143" y="1565896"/>
            <a:ext cx="7136765" cy="0"/>
          </a:xfrm>
          <a:custGeom>
            <a:avLst/>
            <a:gdLst/>
            <a:ahLst/>
            <a:cxnLst/>
            <a:rect l="l" t="t" r="r" b="b"/>
            <a:pathLst>
              <a:path w="7136765">
                <a:moveTo>
                  <a:pt x="7136640" y="0"/>
                </a:moveTo>
                <a:lnTo>
                  <a:pt x="0" y="0"/>
                </a:lnTo>
              </a:path>
            </a:pathLst>
          </a:custGeom>
          <a:ln w="9524">
            <a:solidFill>
              <a:srgbClr val="4DB6AC"/>
            </a:solidFill>
          </a:ln>
        </p:spPr>
        <p:txBody>
          <a:bodyPr wrap="square" lIns="0" tIns="0" rIns="0" bIns="0" rtlCol="0"/>
          <a:lstStyle/>
          <a:p>
            <a:endParaRPr/>
          </a:p>
        </p:txBody>
      </p:sp>
      <p:sp>
        <p:nvSpPr>
          <p:cNvPr id="6" name="object 6"/>
          <p:cNvSpPr/>
          <p:nvPr/>
        </p:nvSpPr>
        <p:spPr>
          <a:xfrm>
            <a:off x="1004149" y="5495321"/>
            <a:ext cx="7136765" cy="0"/>
          </a:xfrm>
          <a:custGeom>
            <a:avLst/>
            <a:gdLst/>
            <a:ahLst/>
            <a:cxnLst/>
            <a:rect l="l" t="t" r="r" b="b"/>
            <a:pathLst>
              <a:path w="7136765">
                <a:moveTo>
                  <a:pt x="0" y="0"/>
                </a:moveTo>
                <a:lnTo>
                  <a:pt x="7136660" y="0"/>
                </a:lnTo>
              </a:path>
            </a:pathLst>
          </a:custGeom>
          <a:ln w="76199">
            <a:solidFill>
              <a:srgbClr val="4DB6AC"/>
            </a:solidFill>
          </a:ln>
        </p:spPr>
        <p:txBody>
          <a:bodyPr wrap="square" lIns="0" tIns="0" rIns="0" bIns="0" rtlCol="0"/>
          <a:lstStyle/>
          <a:p>
            <a:endParaRPr/>
          </a:p>
        </p:txBody>
      </p:sp>
      <p:sp>
        <p:nvSpPr>
          <p:cNvPr id="7" name="object 7"/>
          <p:cNvSpPr/>
          <p:nvPr/>
        </p:nvSpPr>
        <p:spPr>
          <a:xfrm>
            <a:off x="1004149" y="5292121"/>
            <a:ext cx="7136765" cy="0"/>
          </a:xfrm>
          <a:custGeom>
            <a:avLst/>
            <a:gdLst/>
            <a:ahLst/>
            <a:cxnLst/>
            <a:rect l="l" t="t" r="r" b="b"/>
            <a:pathLst>
              <a:path w="7136765">
                <a:moveTo>
                  <a:pt x="0" y="0"/>
                </a:moveTo>
                <a:lnTo>
                  <a:pt x="7136660" y="0"/>
                </a:lnTo>
              </a:path>
            </a:pathLst>
          </a:custGeom>
          <a:ln w="9524">
            <a:solidFill>
              <a:srgbClr val="4DB6AC"/>
            </a:solidFill>
          </a:ln>
        </p:spPr>
        <p:txBody>
          <a:bodyPr wrap="square" lIns="0" tIns="0" rIns="0" bIns="0" rtlCol="0"/>
          <a:lstStyle/>
          <a:p>
            <a:endParaRPr/>
          </a:p>
        </p:txBody>
      </p:sp>
      <p:sp>
        <p:nvSpPr>
          <p:cNvPr id="8" name="object 8"/>
          <p:cNvSpPr txBox="1"/>
          <p:nvPr/>
        </p:nvSpPr>
        <p:spPr>
          <a:xfrm>
            <a:off x="533400" y="2484926"/>
            <a:ext cx="7924800" cy="697622"/>
          </a:xfrm>
          <a:prstGeom prst="rect">
            <a:avLst/>
          </a:prstGeom>
        </p:spPr>
        <p:txBody>
          <a:bodyPr vert="horz" wrap="square" lIns="0" tIns="0" rIns="0" bIns="0" rtlCol="0">
            <a:spAutoFit/>
          </a:bodyPr>
          <a:lstStyle/>
          <a:p>
            <a:pPr marL="12700" marR="5080" algn="ctr">
              <a:lnSpc>
                <a:spcPct val="115999"/>
              </a:lnSpc>
            </a:pPr>
            <a:r>
              <a:rPr lang="en-US" sz="4000" b="1" spc="-5" dirty="0" smtClean="0">
                <a:solidFill>
                  <a:srgbClr val="EF6B00"/>
                </a:solidFill>
                <a:latin typeface="Arial"/>
                <a:cs typeface="Arial"/>
              </a:rPr>
              <a:t>Relative Attributes</a:t>
            </a:r>
            <a:endParaRPr sz="4000" dirty="0">
              <a:latin typeface="Arial"/>
              <a:cs typeface="Arial"/>
            </a:endParaRPr>
          </a:p>
        </p:txBody>
      </p:sp>
      <p:sp>
        <p:nvSpPr>
          <p:cNvPr id="10" name="object 10"/>
          <p:cNvSpPr txBox="1"/>
          <p:nvPr/>
        </p:nvSpPr>
        <p:spPr>
          <a:xfrm>
            <a:off x="2681513" y="4701771"/>
            <a:ext cx="3222808" cy="423834"/>
          </a:xfrm>
          <a:prstGeom prst="rect">
            <a:avLst/>
          </a:prstGeom>
        </p:spPr>
        <p:txBody>
          <a:bodyPr vert="horz" wrap="square" lIns="0" tIns="0" rIns="0" bIns="0" rtlCol="0">
            <a:spAutoFit/>
          </a:bodyPr>
          <a:lstStyle/>
          <a:p>
            <a:pPr marL="12700" marR="5080" indent="509270" algn="ctr">
              <a:lnSpc>
                <a:spcPts val="1650"/>
              </a:lnSpc>
            </a:pPr>
            <a:r>
              <a:rPr lang="en-US" sz="1400" spc="-5" dirty="0" smtClean="0">
                <a:solidFill>
                  <a:schemeClr val="accent6">
                    <a:lumMod val="75000"/>
                  </a:schemeClr>
                </a:solidFill>
                <a:latin typeface="Arial"/>
                <a:cs typeface="Arial"/>
              </a:rPr>
              <a:t>Electrical &amp; Computer Engineering</a:t>
            </a:r>
          </a:p>
          <a:p>
            <a:pPr marL="12700" marR="5080" indent="509270" algn="ctr">
              <a:lnSpc>
                <a:spcPts val="1650"/>
              </a:lnSpc>
            </a:pPr>
            <a:r>
              <a:rPr lang="en-US" sz="1400" spc="-5" dirty="0" smtClean="0">
                <a:solidFill>
                  <a:schemeClr val="accent6">
                    <a:lumMod val="75000"/>
                  </a:schemeClr>
                </a:solidFill>
                <a:latin typeface="Arial"/>
                <a:cs typeface="Arial"/>
              </a:rPr>
              <a:t>Virginia Tech</a:t>
            </a:r>
          </a:p>
        </p:txBody>
      </p:sp>
      <p:sp>
        <p:nvSpPr>
          <p:cNvPr id="15" name="object 8"/>
          <p:cNvSpPr txBox="1"/>
          <p:nvPr/>
        </p:nvSpPr>
        <p:spPr>
          <a:xfrm>
            <a:off x="595087" y="3878320"/>
            <a:ext cx="7924800" cy="348811"/>
          </a:xfrm>
          <a:prstGeom prst="rect">
            <a:avLst/>
          </a:prstGeom>
        </p:spPr>
        <p:txBody>
          <a:bodyPr vert="horz" wrap="square" lIns="0" tIns="0" rIns="0" bIns="0" rtlCol="0">
            <a:spAutoFit/>
          </a:bodyPr>
          <a:lstStyle/>
          <a:p>
            <a:pPr marL="12700" marR="5080" algn="ctr">
              <a:lnSpc>
                <a:spcPct val="115999"/>
              </a:lnSpc>
            </a:pPr>
            <a:r>
              <a:rPr lang="en-US" sz="2000" b="1" spc="-5" dirty="0" smtClean="0">
                <a:solidFill>
                  <a:srgbClr val="EF6B00"/>
                </a:solidFill>
                <a:latin typeface="Arial"/>
                <a:cs typeface="Arial"/>
              </a:rPr>
              <a:t>Shuangfei Fan</a:t>
            </a:r>
            <a:endParaRPr sz="2000" dirty="0">
              <a:latin typeface="Arial"/>
              <a:cs typeface="Arial"/>
            </a:endParaRPr>
          </a:p>
        </p:txBody>
      </p:sp>
      <p:sp>
        <p:nvSpPr>
          <p:cNvPr id="11" name="Slide Number Placeholder 10"/>
          <p:cNvSpPr>
            <a:spLocks noGrp="1"/>
          </p:cNvSpPr>
          <p:nvPr>
            <p:ph type="sldNum" sz="quarter" idx="12"/>
          </p:nvPr>
        </p:nvSpPr>
        <p:spPr/>
        <p:txBody>
          <a:bodyPr/>
          <a:lstStyle/>
          <a:p>
            <a:fld id="{63E15ED0-6B91-3E46-8AA4-6E348A3E944A}" type="slidenum">
              <a:rPr lang="en-US" smtClean="0"/>
              <a:t>1</a:t>
            </a:fld>
            <a:endParaRPr lang="en-US"/>
          </a:p>
        </p:txBody>
      </p:sp>
      <p:sp>
        <p:nvSpPr>
          <p:cNvPr id="12" name="Date Placeholder 11"/>
          <p:cNvSpPr>
            <a:spLocks noGrp="1"/>
          </p:cNvSpPr>
          <p:nvPr>
            <p:ph type="dt" sz="half" idx="10"/>
          </p:nvPr>
        </p:nvSpPr>
        <p:spPr/>
        <p:txBody>
          <a:bodyPr/>
          <a:lstStyle/>
          <a:p>
            <a:r>
              <a:rPr lang="en-US" smtClean="0"/>
              <a:t>2/21/17</a:t>
            </a:r>
            <a:endParaRPr lang="en-US"/>
          </a:p>
        </p:txBody>
      </p:sp>
    </p:spTree>
    <p:extLst>
      <p:ext uri="{BB962C8B-B14F-4D97-AF65-F5344CB8AC3E}">
        <p14:creationId xmlns:p14="http://schemas.microsoft.com/office/powerpoint/2010/main" val="11079095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5985" y="54175"/>
            <a:ext cx="6337553"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Learning </a:t>
            </a:r>
            <a:r>
              <a:rPr lang="en-US" sz="2800" b="1" spc="-5" dirty="0">
                <a:solidFill>
                  <a:schemeClr val="accent6"/>
                </a:solidFill>
              </a:rPr>
              <a:t>Relative </a:t>
            </a:r>
            <a:r>
              <a:rPr lang="en-US" sz="2800" b="1" spc="-5" dirty="0" smtClean="0">
                <a:solidFill>
                  <a:schemeClr val="accent6"/>
                </a:solidFill>
              </a:rPr>
              <a:t>Attributes</a:t>
            </a:r>
            <a:endParaRPr sz="2800" b="1" spc="-5" dirty="0">
              <a:solidFill>
                <a:schemeClr val="accent6"/>
              </a:solidFill>
            </a:endParaRPr>
          </a:p>
        </p:txBody>
      </p:sp>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3" name="TextBox 2"/>
          <p:cNvSpPr txBox="1"/>
          <p:nvPr/>
        </p:nvSpPr>
        <p:spPr>
          <a:xfrm>
            <a:off x="-1185333" y="1964267"/>
            <a:ext cx="184666" cy="369332"/>
          </a:xfrm>
          <a:prstGeom prst="rect">
            <a:avLst/>
          </a:prstGeom>
          <a:noFill/>
        </p:spPr>
        <p:txBody>
          <a:bodyPr wrap="none" rtlCol="0">
            <a:spAutoFit/>
          </a:bodyPr>
          <a:lstStyle/>
          <a:p>
            <a:endParaRPr lang="en-US" dirty="0"/>
          </a:p>
        </p:txBody>
      </p:sp>
      <p:sp>
        <p:nvSpPr>
          <p:cNvPr id="13" name="Footer Placeholder 12"/>
          <p:cNvSpPr>
            <a:spLocks noGrp="1"/>
          </p:cNvSpPr>
          <p:nvPr>
            <p:ph type="ftr" sz="quarter" idx="11"/>
          </p:nvPr>
        </p:nvSpPr>
        <p:spPr/>
        <p:txBody>
          <a:bodyPr/>
          <a:lstStyle/>
          <a:p>
            <a:r>
              <a:rPr lang="en-US" smtClean="0"/>
              <a:t>Shuangfei Fan</a:t>
            </a:r>
            <a:endParaRPr lang="en-US"/>
          </a:p>
        </p:txBody>
      </p:sp>
      <p:sp>
        <p:nvSpPr>
          <p:cNvPr id="14" name="Slide Number Placeholder 13"/>
          <p:cNvSpPr>
            <a:spLocks noGrp="1"/>
          </p:cNvSpPr>
          <p:nvPr>
            <p:ph type="sldNum" sz="quarter" idx="12"/>
          </p:nvPr>
        </p:nvSpPr>
        <p:spPr/>
        <p:txBody>
          <a:bodyPr/>
          <a:lstStyle/>
          <a:p>
            <a:fld id="{63E15ED0-6B91-3E46-8AA4-6E348A3E944A}" type="slidenum">
              <a:rPr lang="en-US" smtClean="0"/>
              <a:t>10</a:t>
            </a:fld>
            <a:endParaRPr lang="en-US"/>
          </a:p>
        </p:txBody>
      </p:sp>
      <p:sp>
        <p:nvSpPr>
          <p:cNvPr id="15" name="Date Placeholder 14"/>
          <p:cNvSpPr>
            <a:spLocks noGrp="1"/>
          </p:cNvSpPr>
          <p:nvPr>
            <p:ph type="dt" sz="half" idx="10"/>
          </p:nvPr>
        </p:nvSpPr>
        <p:spPr/>
        <p:txBody>
          <a:bodyPr/>
          <a:lstStyle/>
          <a:p>
            <a:r>
              <a:rPr lang="en-US" dirty="0" smtClean="0"/>
              <a:t>2/21/17</a:t>
            </a:r>
            <a:endParaRPr lang="en-US" dirty="0"/>
          </a:p>
        </p:txBody>
      </p:sp>
      <p:sp>
        <p:nvSpPr>
          <p:cNvPr id="17" name="Slide Number Placeholder 24"/>
          <p:cNvSpPr txBox="1">
            <a:spLocks/>
          </p:cNvSpPr>
          <p:nvPr/>
        </p:nvSpPr>
        <p:spPr>
          <a:xfrm>
            <a:off x="6553200" y="6357938"/>
            <a:ext cx="2133600" cy="365125"/>
          </a:xfrm>
          <a:prstGeom prst="rect">
            <a:avLst/>
          </a:prstGeom>
        </p:spPr>
        <p:txBody>
          <a:bodyPr vert="horz" lIns="91440" tIns="45720" rIns="91440" bIns="45720" rtlCol="0" anchor="ctr"/>
          <a:lstStyle>
            <a:defPPr>
              <a:defRPr lang="en-US"/>
            </a:defPPr>
            <a:lvl1pPr marL="0" algn="r" defTabSz="457200" rtl="0" eaLnBrk="0" latinLnBrk="0" hangingPunct="0">
              <a:defRPr sz="2400" kern="1200">
                <a:solidFill>
                  <a:schemeClr val="tx1"/>
                </a:solidFill>
                <a:latin typeface="Arial" charset="0"/>
                <a:ea typeface="ＭＳ Ｐゴシック" charset="0"/>
                <a:cs typeface="ＭＳ Ｐゴシック" charset="0"/>
              </a:defRPr>
            </a:lvl1pPr>
            <a:lvl2pPr marL="37931725" indent="-37474525" algn="l" defTabSz="457200" rtl="0" eaLnBrk="0" latinLnBrk="0" hangingPunct="0">
              <a:defRPr sz="2400" kern="1200">
                <a:solidFill>
                  <a:schemeClr val="tx1"/>
                </a:solidFill>
                <a:latin typeface="Arial" charset="0"/>
                <a:ea typeface="ＭＳ Ｐゴシック" charset="0"/>
                <a:cs typeface="+mn-cs"/>
              </a:defRPr>
            </a:lvl2pPr>
            <a:lvl3pPr marL="914400" algn="l" defTabSz="457200" rtl="0" eaLnBrk="0" latinLnBrk="0" hangingPunct="0">
              <a:defRPr sz="2400" kern="1200">
                <a:solidFill>
                  <a:schemeClr val="tx1"/>
                </a:solidFill>
                <a:latin typeface="Arial" charset="0"/>
                <a:ea typeface="ＭＳ Ｐゴシック" charset="0"/>
                <a:cs typeface="+mn-cs"/>
              </a:defRPr>
            </a:lvl3pPr>
            <a:lvl4pPr marL="1371600" algn="l" defTabSz="457200" rtl="0" eaLnBrk="0" latinLnBrk="0" hangingPunct="0">
              <a:defRPr sz="2400" kern="1200">
                <a:solidFill>
                  <a:schemeClr val="tx1"/>
                </a:solidFill>
                <a:latin typeface="Arial" charset="0"/>
                <a:ea typeface="ＭＳ Ｐゴシック" charset="0"/>
                <a:cs typeface="+mn-cs"/>
              </a:defRPr>
            </a:lvl4pPr>
            <a:lvl5pPr marL="1828800" algn="l" defTabSz="457200" rtl="0" eaLnBrk="0" latinLnBrk="0" hangingPunct="0">
              <a:defRPr sz="2400" kern="1200">
                <a:solidFill>
                  <a:schemeClr val="tx1"/>
                </a:solidFill>
                <a:latin typeface="Arial" charset="0"/>
                <a:ea typeface="ＭＳ Ｐゴシック" charset="0"/>
                <a:cs typeface="+mn-cs"/>
              </a:defRPr>
            </a:lvl5pPr>
            <a:lvl6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eaLnBrk="1" hangingPunct="1"/>
            <a:fld id="{6DDBB416-6B89-0044-8829-7F5F29AD11C2}" type="slidenum">
              <a:rPr lang="en-US" sz="1200" smtClean="0">
                <a:solidFill>
                  <a:srgbClr val="898989"/>
                </a:solidFill>
                <a:latin typeface="Calibri" charset="0"/>
              </a:rPr>
              <a:pPr eaLnBrk="1" hangingPunct="1"/>
              <a:t>10</a:t>
            </a:fld>
            <a:endParaRPr lang="en-US" sz="1200">
              <a:solidFill>
                <a:srgbClr val="898989"/>
              </a:solidFill>
              <a:latin typeface="Calibri" charset="0"/>
            </a:endParaRPr>
          </a:p>
        </p:txBody>
      </p:sp>
      <p:grpSp>
        <p:nvGrpSpPr>
          <p:cNvPr id="74" name="Group 52"/>
          <p:cNvGrpSpPr>
            <a:grpSpLocks/>
          </p:cNvGrpSpPr>
          <p:nvPr/>
        </p:nvGrpSpPr>
        <p:grpSpPr bwMode="auto">
          <a:xfrm>
            <a:off x="6713538" y="2419669"/>
            <a:ext cx="1628775" cy="1714500"/>
            <a:chOff x="751352" y="2362200"/>
            <a:chExt cx="2220448" cy="2286000"/>
          </a:xfrm>
        </p:grpSpPr>
        <p:sp>
          <p:nvSpPr>
            <p:cNvPr id="75" name="Oval 74"/>
            <p:cNvSpPr/>
            <p:nvPr/>
          </p:nvSpPr>
          <p:spPr bwMode="auto">
            <a:xfrm>
              <a:off x="2361501" y="3352800"/>
              <a:ext cx="305149" cy="304800"/>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6" name="Group 40"/>
            <p:cNvGrpSpPr>
              <a:grpSpLocks/>
            </p:cNvGrpSpPr>
            <p:nvPr/>
          </p:nvGrpSpPr>
          <p:grpSpPr bwMode="auto">
            <a:xfrm>
              <a:off x="751352" y="2362200"/>
              <a:ext cx="2220448" cy="2286000"/>
              <a:chOff x="751352" y="2362200"/>
              <a:chExt cx="2220448" cy="2286000"/>
            </a:xfrm>
          </p:grpSpPr>
          <p:sp>
            <p:nvSpPr>
              <p:cNvPr id="77" name="Oval 76"/>
              <p:cNvSpPr/>
              <p:nvPr/>
            </p:nvSpPr>
            <p:spPr bwMode="auto">
              <a:xfrm>
                <a:off x="2666650" y="2362200"/>
                <a:ext cx="305150" cy="30480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Oval 77"/>
              <p:cNvSpPr/>
              <p:nvPr/>
            </p:nvSpPr>
            <p:spPr bwMode="auto">
              <a:xfrm>
                <a:off x="1937322" y="2531533"/>
                <a:ext cx="305149" cy="304800"/>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9" name="Oval 78"/>
              <p:cNvSpPr/>
              <p:nvPr/>
            </p:nvSpPr>
            <p:spPr bwMode="auto">
              <a:xfrm>
                <a:off x="837919" y="3581400"/>
                <a:ext cx="305149" cy="304800"/>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Oval 79"/>
              <p:cNvSpPr/>
              <p:nvPr/>
            </p:nvSpPr>
            <p:spPr bwMode="auto">
              <a:xfrm>
                <a:off x="1599710" y="4038600"/>
                <a:ext cx="305149" cy="304800"/>
              </a:xfrm>
              <a:prstGeom prst="ellipse">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 name="Oval 80"/>
              <p:cNvSpPr/>
              <p:nvPr/>
            </p:nvSpPr>
            <p:spPr bwMode="auto">
              <a:xfrm>
                <a:off x="751352" y="4343400"/>
                <a:ext cx="305149" cy="304800"/>
              </a:xfrm>
              <a:prstGeom prst="ellipse">
                <a:avLst/>
              </a:prstGeom>
              <a:solidFill>
                <a:srgbClr val="6600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82" name="Group 69"/>
          <p:cNvGrpSpPr>
            <a:grpSpLocks/>
          </p:cNvGrpSpPr>
          <p:nvPr/>
        </p:nvGrpSpPr>
        <p:grpSpPr bwMode="auto">
          <a:xfrm>
            <a:off x="7094538" y="2283144"/>
            <a:ext cx="355600" cy="1957388"/>
            <a:chOff x="7095250" y="2565538"/>
            <a:chExt cx="355149" cy="1956847"/>
          </a:xfrm>
        </p:grpSpPr>
        <p:sp>
          <p:nvSpPr>
            <p:cNvPr id="83" name="Oval 82"/>
            <p:cNvSpPr/>
            <p:nvPr/>
          </p:nvSpPr>
          <p:spPr bwMode="auto">
            <a:xfrm>
              <a:off x="7226845" y="2565538"/>
              <a:ext cx="223554" cy="228537"/>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4" name="Oval 83"/>
            <p:cNvSpPr/>
            <p:nvPr/>
          </p:nvSpPr>
          <p:spPr bwMode="auto">
            <a:xfrm>
              <a:off x="7198306" y="2778204"/>
              <a:ext cx="225139" cy="228537"/>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5" name="Oval 84"/>
            <p:cNvSpPr/>
            <p:nvPr/>
          </p:nvSpPr>
          <p:spPr bwMode="auto">
            <a:xfrm>
              <a:off x="7157083" y="3387636"/>
              <a:ext cx="223554" cy="228537"/>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6" name="Oval 85"/>
            <p:cNvSpPr/>
            <p:nvPr/>
          </p:nvSpPr>
          <p:spPr bwMode="auto">
            <a:xfrm>
              <a:off x="7139644" y="3673307"/>
              <a:ext cx="223553" cy="228537"/>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7" name="Oval 86"/>
            <p:cNvSpPr/>
            <p:nvPr/>
          </p:nvSpPr>
          <p:spPr bwMode="auto">
            <a:xfrm>
              <a:off x="7112690" y="3958978"/>
              <a:ext cx="223554" cy="228537"/>
            </a:xfrm>
            <a:prstGeom prst="ellipse">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 name="Oval 87"/>
            <p:cNvSpPr/>
            <p:nvPr/>
          </p:nvSpPr>
          <p:spPr bwMode="auto">
            <a:xfrm>
              <a:off x="7095250" y="4293848"/>
              <a:ext cx="223553" cy="228537"/>
            </a:xfrm>
            <a:prstGeom prst="ellipse">
              <a:avLst/>
            </a:prstGeom>
            <a:solidFill>
              <a:srgbClr val="6600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89" name="Group 52"/>
          <p:cNvGrpSpPr>
            <a:grpSpLocks/>
          </p:cNvGrpSpPr>
          <p:nvPr/>
        </p:nvGrpSpPr>
        <p:grpSpPr bwMode="auto">
          <a:xfrm>
            <a:off x="6713538" y="2419669"/>
            <a:ext cx="1628775" cy="1714500"/>
            <a:chOff x="751352" y="2362200"/>
            <a:chExt cx="2220448" cy="2286000"/>
          </a:xfrm>
        </p:grpSpPr>
        <p:sp>
          <p:nvSpPr>
            <p:cNvPr id="90" name="Oval 89"/>
            <p:cNvSpPr/>
            <p:nvPr/>
          </p:nvSpPr>
          <p:spPr bwMode="auto">
            <a:xfrm>
              <a:off x="2361501" y="3352800"/>
              <a:ext cx="305149" cy="304800"/>
            </a:xfrm>
            <a:prstGeom prst="ellipse">
              <a:avLst/>
            </a:prstGeom>
            <a:solidFill>
              <a:schemeClr val="bg1">
                <a:alpha val="75000"/>
              </a:schemeClr>
            </a:solidFill>
            <a:ln>
              <a:solidFill>
                <a:schemeClr val="bg1">
                  <a:alpha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91" name="Group 40"/>
            <p:cNvGrpSpPr>
              <a:grpSpLocks/>
            </p:cNvGrpSpPr>
            <p:nvPr/>
          </p:nvGrpSpPr>
          <p:grpSpPr bwMode="auto">
            <a:xfrm>
              <a:off x="751352" y="2362200"/>
              <a:ext cx="2220448" cy="2286000"/>
              <a:chOff x="751352" y="2362200"/>
              <a:chExt cx="2220448" cy="2286000"/>
            </a:xfrm>
          </p:grpSpPr>
          <p:sp>
            <p:nvSpPr>
              <p:cNvPr id="92" name="Oval 91"/>
              <p:cNvSpPr/>
              <p:nvPr/>
            </p:nvSpPr>
            <p:spPr bwMode="auto">
              <a:xfrm>
                <a:off x="2666650" y="2362200"/>
                <a:ext cx="305150" cy="304800"/>
              </a:xfrm>
              <a:prstGeom prst="ellipse">
                <a:avLst/>
              </a:prstGeom>
              <a:solidFill>
                <a:schemeClr val="bg1">
                  <a:alpha val="75000"/>
                </a:schemeClr>
              </a:solidFill>
              <a:ln>
                <a:solidFill>
                  <a:schemeClr val="bg1">
                    <a:alpha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3" name="Oval 92"/>
              <p:cNvSpPr/>
              <p:nvPr/>
            </p:nvSpPr>
            <p:spPr bwMode="auto">
              <a:xfrm>
                <a:off x="1937322" y="2531533"/>
                <a:ext cx="305149" cy="304800"/>
              </a:xfrm>
              <a:prstGeom prst="ellipse">
                <a:avLst/>
              </a:prstGeom>
              <a:solidFill>
                <a:schemeClr val="bg1">
                  <a:alpha val="75000"/>
                </a:schemeClr>
              </a:solidFill>
              <a:ln>
                <a:solidFill>
                  <a:schemeClr val="bg1">
                    <a:alpha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4" name="Oval 93"/>
              <p:cNvSpPr/>
              <p:nvPr/>
            </p:nvSpPr>
            <p:spPr bwMode="auto">
              <a:xfrm>
                <a:off x="837919" y="3581400"/>
                <a:ext cx="305149" cy="304800"/>
              </a:xfrm>
              <a:prstGeom prst="ellipse">
                <a:avLst/>
              </a:prstGeom>
              <a:solidFill>
                <a:schemeClr val="bg1">
                  <a:alpha val="75000"/>
                </a:schemeClr>
              </a:solidFill>
              <a:ln>
                <a:solidFill>
                  <a:schemeClr val="bg1">
                    <a:alpha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5" name="Oval 94"/>
              <p:cNvSpPr/>
              <p:nvPr/>
            </p:nvSpPr>
            <p:spPr bwMode="auto">
              <a:xfrm>
                <a:off x="1599710" y="4038600"/>
                <a:ext cx="305149" cy="304800"/>
              </a:xfrm>
              <a:prstGeom prst="ellipse">
                <a:avLst/>
              </a:prstGeom>
              <a:solidFill>
                <a:schemeClr val="bg1">
                  <a:alpha val="75000"/>
                </a:schemeClr>
              </a:solidFill>
              <a:ln>
                <a:solidFill>
                  <a:schemeClr val="bg1">
                    <a:alpha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6" name="Oval 95"/>
              <p:cNvSpPr/>
              <p:nvPr/>
            </p:nvSpPr>
            <p:spPr bwMode="auto">
              <a:xfrm>
                <a:off x="751352" y="4343400"/>
                <a:ext cx="305149" cy="304800"/>
              </a:xfrm>
              <a:prstGeom prst="ellipse">
                <a:avLst/>
              </a:prstGeom>
              <a:solidFill>
                <a:schemeClr val="bg1">
                  <a:alpha val="75000"/>
                </a:schemeClr>
              </a:solidFill>
              <a:ln>
                <a:solidFill>
                  <a:schemeClr val="bg1">
                    <a:alpha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sp>
        <p:nvSpPr>
          <p:cNvPr id="97" name="TextBox 96"/>
          <p:cNvSpPr txBox="1">
            <a:spLocks noChangeArrowheads="1"/>
          </p:cNvSpPr>
          <p:nvPr/>
        </p:nvSpPr>
        <p:spPr bwMode="auto">
          <a:xfrm>
            <a:off x="230188" y="1135382"/>
            <a:ext cx="5819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latin typeface="Calibri" charset="0"/>
              </a:rPr>
              <a:t>Max-margin learning to rank formulation</a:t>
            </a:r>
          </a:p>
        </p:txBody>
      </p:sp>
      <p:grpSp>
        <p:nvGrpSpPr>
          <p:cNvPr id="98" name="Group 53"/>
          <p:cNvGrpSpPr>
            <a:grpSpLocks noChangeAspect="1"/>
          </p:cNvGrpSpPr>
          <p:nvPr/>
        </p:nvGrpSpPr>
        <p:grpSpPr bwMode="auto">
          <a:xfrm>
            <a:off x="339046" y="2206722"/>
            <a:ext cx="5486400" cy="2290762"/>
            <a:chOff x="2386098" y="4207492"/>
            <a:chExt cx="3657095" cy="1527113"/>
          </a:xfrm>
        </p:grpSpPr>
        <p:pic>
          <p:nvPicPr>
            <p:cNvPr id="99" name="Picture 46" descr="latex-image-1.pdf"/>
            <p:cNvPicPr>
              <a:picLocks noChangeAspect="1"/>
            </p:cNvPicPr>
            <p:nvPr/>
          </p:nvPicPr>
          <p:blipFill>
            <a:blip r:embed="rId3">
              <a:extLst>
                <a:ext uri="{28A0092B-C50C-407E-A947-70E740481C1C}">
                  <a14:useLocalDpi xmlns:a14="http://schemas.microsoft.com/office/drawing/2010/main" val="0"/>
                </a:ext>
              </a:extLst>
            </a:blip>
            <a:srcRect r="45081" b="22211"/>
            <a:stretch>
              <a:fillRect/>
            </a:stretch>
          </p:blipFill>
          <p:spPr bwMode="auto">
            <a:xfrm>
              <a:off x="2386098" y="4207492"/>
              <a:ext cx="3657095" cy="84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47" descr="latex-image-1.pdf"/>
            <p:cNvPicPr>
              <a:picLocks noChangeAspect="1"/>
            </p:cNvPicPr>
            <p:nvPr/>
          </p:nvPicPr>
          <p:blipFill>
            <a:blip r:embed="rId4">
              <a:extLst>
                <a:ext uri="{28A0092B-C50C-407E-A947-70E740481C1C}">
                  <a14:useLocalDpi xmlns:a14="http://schemas.microsoft.com/office/drawing/2010/main" val="0"/>
                </a:ext>
              </a:extLst>
            </a:blip>
            <a:srcRect l="6882" t="77373" r="71162"/>
            <a:stretch>
              <a:fillRect/>
            </a:stretch>
          </p:blipFill>
          <p:spPr bwMode="auto">
            <a:xfrm>
              <a:off x="4150859" y="5488054"/>
              <a:ext cx="1462065" cy="24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48" descr="latex-image-1.pdf"/>
            <p:cNvPicPr>
              <a:picLocks noChangeAspect="1"/>
            </p:cNvPicPr>
            <p:nvPr/>
          </p:nvPicPr>
          <p:blipFill>
            <a:blip r:embed="rId5">
              <a:extLst>
                <a:ext uri="{28A0092B-C50C-407E-A947-70E740481C1C}">
                  <a14:useLocalDpi xmlns:a14="http://schemas.microsoft.com/office/drawing/2010/main" val="0"/>
                </a:ext>
              </a:extLst>
            </a:blip>
            <a:srcRect l="55946" t="49010" r="594" b="16574"/>
            <a:stretch>
              <a:fillRect/>
            </a:stretch>
          </p:blipFill>
          <p:spPr bwMode="auto">
            <a:xfrm>
              <a:off x="3126512" y="5090018"/>
              <a:ext cx="2894032" cy="37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3" name="Group 70"/>
          <p:cNvGrpSpPr>
            <a:grpSpLocks/>
          </p:cNvGrpSpPr>
          <p:nvPr/>
        </p:nvGrpSpPr>
        <p:grpSpPr bwMode="auto">
          <a:xfrm>
            <a:off x="6254750" y="1898969"/>
            <a:ext cx="2400300" cy="2528888"/>
            <a:chOff x="6254094" y="2181825"/>
            <a:chExt cx="2400554" cy="2528291"/>
          </a:xfrm>
        </p:grpSpPr>
        <p:cxnSp>
          <p:nvCxnSpPr>
            <p:cNvPr id="104" name="Straight Arrow Connector 103"/>
            <p:cNvCxnSpPr/>
            <p:nvPr/>
          </p:nvCxnSpPr>
          <p:spPr>
            <a:xfrm rot="5400000" flipH="1" flipV="1">
              <a:off x="4989949" y="3445970"/>
              <a:ext cx="2528291"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a:off x="6254094" y="4694245"/>
              <a:ext cx="240055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106" name="Straight Arrow Connector 105"/>
          <p:cNvCxnSpPr/>
          <p:nvPr/>
        </p:nvCxnSpPr>
        <p:spPr>
          <a:xfrm rot="5400000" flipH="1" flipV="1">
            <a:off x="6049963" y="3038794"/>
            <a:ext cx="2465388" cy="1857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07" name="Group 69"/>
          <p:cNvGrpSpPr>
            <a:grpSpLocks/>
          </p:cNvGrpSpPr>
          <p:nvPr/>
        </p:nvGrpSpPr>
        <p:grpSpPr bwMode="auto">
          <a:xfrm>
            <a:off x="6434138" y="2157732"/>
            <a:ext cx="2274887" cy="1931987"/>
            <a:chOff x="6434744" y="2439968"/>
            <a:chExt cx="2274051" cy="1932523"/>
          </a:xfrm>
        </p:grpSpPr>
        <p:sp>
          <p:nvSpPr>
            <p:cNvPr id="108" name="TextBox 53"/>
            <p:cNvSpPr txBox="1">
              <a:spLocks noChangeArrowheads="1"/>
            </p:cNvSpPr>
            <p:nvPr/>
          </p:nvSpPr>
          <p:spPr bwMode="auto">
            <a:xfrm>
              <a:off x="8343268" y="2600325"/>
              <a:ext cx="365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1</a:t>
              </a:r>
            </a:p>
          </p:txBody>
        </p:sp>
        <p:sp>
          <p:nvSpPr>
            <p:cNvPr id="109" name="TextBox 57"/>
            <p:cNvSpPr txBox="1">
              <a:spLocks noChangeArrowheads="1"/>
            </p:cNvSpPr>
            <p:nvPr/>
          </p:nvSpPr>
          <p:spPr bwMode="auto">
            <a:xfrm>
              <a:off x="7543598" y="2439968"/>
              <a:ext cx="365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2</a:t>
              </a:r>
            </a:p>
          </p:txBody>
        </p:sp>
        <p:sp>
          <p:nvSpPr>
            <p:cNvPr id="110" name="TextBox 58"/>
            <p:cNvSpPr txBox="1">
              <a:spLocks noChangeArrowheads="1"/>
            </p:cNvSpPr>
            <p:nvPr/>
          </p:nvSpPr>
          <p:spPr bwMode="auto">
            <a:xfrm>
              <a:off x="8118475" y="3532743"/>
              <a:ext cx="365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3</a:t>
              </a:r>
            </a:p>
          </p:txBody>
        </p:sp>
        <p:sp>
          <p:nvSpPr>
            <p:cNvPr id="111" name="TextBox 59"/>
            <p:cNvSpPr txBox="1">
              <a:spLocks noChangeArrowheads="1"/>
            </p:cNvSpPr>
            <p:nvPr/>
          </p:nvSpPr>
          <p:spPr bwMode="auto">
            <a:xfrm>
              <a:off x="6540127" y="3380111"/>
              <a:ext cx="365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4</a:t>
              </a:r>
            </a:p>
          </p:txBody>
        </p:sp>
        <p:sp>
          <p:nvSpPr>
            <p:cNvPr id="112" name="TextBox 60"/>
            <p:cNvSpPr txBox="1">
              <a:spLocks noChangeArrowheads="1"/>
            </p:cNvSpPr>
            <p:nvPr/>
          </p:nvSpPr>
          <p:spPr bwMode="auto">
            <a:xfrm>
              <a:off x="7528099" y="4003159"/>
              <a:ext cx="365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5</a:t>
              </a:r>
            </a:p>
          </p:txBody>
        </p:sp>
        <p:sp>
          <p:nvSpPr>
            <p:cNvPr id="113" name="TextBox 61"/>
            <p:cNvSpPr txBox="1">
              <a:spLocks noChangeArrowheads="1"/>
            </p:cNvSpPr>
            <p:nvPr/>
          </p:nvSpPr>
          <p:spPr bwMode="auto">
            <a:xfrm>
              <a:off x="6434744" y="4003159"/>
              <a:ext cx="365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6</a:t>
              </a:r>
            </a:p>
          </p:txBody>
        </p:sp>
      </p:grpSp>
      <p:grpSp>
        <p:nvGrpSpPr>
          <p:cNvPr id="114" name="Group 89"/>
          <p:cNvGrpSpPr>
            <a:grpSpLocks/>
          </p:cNvGrpSpPr>
          <p:nvPr/>
        </p:nvGrpSpPr>
        <p:grpSpPr bwMode="auto">
          <a:xfrm>
            <a:off x="7559675" y="2527619"/>
            <a:ext cx="349250" cy="2182813"/>
            <a:chOff x="7559675" y="3673475"/>
            <a:chExt cx="248445" cy="1445418"/>
          </a:xfrm>
        </p:grpSpPr>
        <p:cxnSp>
          <p:nvCxnSpPr>
            <p:cNvPr id="115" name="Straight Connector 114"/>
            <p:cNvCxnSpPr/>
            <p:nvPr/>
          </p:nvCxnSpPr>
          <p:spPr>
            <a:xfrm>
              <a:off x="7559675" y="3673475"/>
              <a:ext cx="247316" cy="210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rot="5400000">
              <a:off x="7085372" y="4396145"/>
              <a:ext cx="1444366" cy="112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17" name="Rectangle 116"/>
          <p:cNvSpPr>
            <a:spLocks noChangeArrowheads="1"/>
          </p:cNvSpPr>
          <p:nvPr/>
        </p:nvSpPr>
        <p:spPr bwMode="auto">
          <a:xfrm>
            <a:off x="6781800" y="4659632"/>
            <a:ext cx="2057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a:latin typeface="Calibri" charset="0"/>
              </a:rPr>
              <a:t>Rank Margin</a:t>
            </a:r>
          </a:p>
        </p:txBody>
      </p:sp>
      <p:grpSp>
        <p:nvGrpSpPr>
          <p:cNvPr id="118" name="Group 93"/>
          <p:cNvGrpSpPr>
            <a:grpSpLocks/>
          </p:cNvGrpSpPr>
          <p:nvPr/>
        </p:nvGrpSpPr>
        <p:grpSpPr bwMode="auto">
          <a:xfrm>
            <a:off x="457200" y="5377996"/>
            <a:ext cx="8562975" cy="461963"/>
            <a:chOff x="457200" y="5377996"/>
            <a:chExt cx="8562975" cy="461963"/>
          </a:xfrm>
        </p:grpSpPr>
        <p:sp>
          <p:nvSpPr>
            <p:cNvPr id="119" name="Rectangle 63"/>
            <p:cNvSpPr>
              <a:spLocks noChangeArrowheads="1"/>
            </p:cNvSpPr>
            <p:nvPr/>
          </p:nvSpPr>
          <p:spPr bwMode="auto">
            <a:xfrm>
              <a:off x="457200" y="5377996"/>
              <a:ext cx="8562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a:latin typeface="Calibri" charset="0"/>
                </a:rPr>
                <a:t>Image </a:t>
              </a:r>
              <a:r>
                <a:rPr lang="en-US" sz="2400" dirty="0">
                  <a:latin typeface="Calibri" charset="0"/>
                  <a:sym typeface="Wingdings" charset="0"/>
                </a:rPr>
                <a:t>     Relative Attribute Score</a:t>
              </a:r>
              <a:endParaRPr lang="en-US" sz="2400" dirty="0">
                <a:latin typeface="Calibri" charset="0"/>
              </a:endParaRPr>
            </a:p>
          </p:txBody>
        </p:sp>
        <p:cxnSp>
          <p:nvCxnSpPr>
            <p:cNvPr id="120" name="Straight Arrow Connector 119"/>
            <p:cNvCxnSpPr/>
            <p:nvPr/>
          </p:nvCxnSpPr>
          <p:spPr>
            <a:xfrm>
              <a:off x="3517900" y="5643242"/>
              <a:ext cx="26511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121" name="Straight Connector 120"/>
          <p:cNvCxnSpPr/>
          <p:nvPr/>
        </p:nvCxnSpPr>
        <p:spPr>
          <a:xfrm>
            <a:off x="6713538" y="2330769"/>
            <a:ext cx="1438275" cy="169863"/>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6713538" y="2553019"/>
            <a:ext cx="1436687" cy="169863"/>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23" name="Right Bracket 122"/>
          <p:cNvSpPr/>
          <p:nvPr/>
        </p:nvSpPr>
        <p:spPr>
          <a:xfrm rot="465276">
            <a:off x="7404100" y="2419669"/>
            <a:ext cx="171450" cy="228600"/>
          </a:xfrm>
          <a:prstGeom prst="righ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24" name="Footer Placeholder 12"/>
          <p:cNvSpPr txBox="1">
            <a:spLocks/>
          </p:cNvSpPr>
          <p:nvPr/>
        </p:nvSpPr>
        <p:spPr>
          <a:xfrm>
            <a:off x="6742565" y="6004832"/>
            <a:ext cx="2056720" cy="37023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tx1"/>
                </a:solidFill>
              </a:rPr>
              <a:t>Slide Credit: Devi Parikh</a:t>
            </a:r>
            <a:endParaRPr lang="en-US" sz="1400" dirty="0">
              <a:solidFill>
                <a:schemeClr val="tx1"/>
              </a:solidFill>
            </a:endParaRPr>
          </a:p>
        </p:txBody>
      </p:sp>
    </p:spTree>
    <p:extLst>
      <p:ext uri="{BB962C8B-B14F-4D97-AF65-F5344CB8AC3E}">
        <p14:creationId xmlns:p14="http://schemas.microsoft.com/office/powerpoint/2010/main" val="2834454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7" grpId="0"/>
      <p:bldP spid="117" grpId="0"/>
      <p:bldP spid="1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12" y="84954"/>
            <a:ext cx="2195276" cy="464770"/>
          </a:xfrm>
          <a:prstGeom prst="rect">
            <a:avLst/>
          </a:prstGeom>
        </p:spPr>
        <p:txBody>
          <a:bodyPr vert="horz" wrap="square" lIns="0" tIns="94515" rIns="0" bIns="0" rtlCol="0">
            <a:spAutoFit/>
          </a:bodyPr>
          <a:lstStyle/>
          <a:p>
            <a:pPr marL="1905">
              <a:lnSpc>
                <a:spcPct val="100000"/>
              </a:lnSpc>
            </a:pPr>
            <a:r>
              <a:rPr sz="2400" b="1" spc="-5" dirty="0" smtClean="0">
                <a:solidFill>
                  <a:schemeClr val="accent6"/>
                </a:solidFill>
              </a:rPr>
              <a:t>O</a:t>
            </a:r>
            <a:r>
              <a:rPr lang="en-US" sz="2400" b="1" spc="-5" dirty="0" smtClean="0">
                <a:solidFill>
                  <a:schemeClr val="accent6"/>
                </a:solidFill>
              </a:rPr>
              <a:t>VERVIEW</a:t>
            </a:r>
            <a:endParaRPr sz="2400" b="1" spc="-5" dirty="0">
              <a:solidFill>
                <a:schemeClr val="accent6"/>
              </a:solidFill>
            </a:endParaRPr>
          </a:p>
        </p:txBody>
      </p:sp>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5" name="Footer Placeholder 4"/>
          <p:cNvSpPr>
            <a:spLocks noGrp="1"/>
          </p:cNvSpPr>
          <p:nvPr>
            <p:ph type="ftr" sz="quarter" idx="11"/>
          </p:nvPr>
        </p:nvSpPr>
        <p:spPr/>
        <p:txBody>
          <a:bodyPr/>
          <a:lstStyle/>
          <a:p>
            <a:r>
              <a:rPr lang="en-US" smtClean="0"/>
              <a:t>Shuangfei Fan</a:t>
            </a:r>
            <a:endParaRPr lang="en-US"/>
          </a:p>
        </p:txBody>
      </p:sp>
      <p:sp>
        <p:nvSpPr>
          <p:cNvPr id="9" name="Slide Number Placeholder 8"/>
          <p:cNvSpPr>
            <a:spLocks noGrp="1"/>
          </p:cNvSpPr>
          <p:nvPr>
            <p:ph type="sldNum" sz="quarter" idx="12"/>
          </p:nvPr>
        </p:nvSpPr>
        <p:spPr/>
        <p:txBody>
          <a:bodyPr/>
          <a:lstStyle/>
          <a:p>
            <a:fld id="{63E15ED0-6B91-3E46-8AA4-6E348A3E944A}" type="slidenum">
              <a:rPr lang="en-US" smtClean="0"/>
              <a:t>11</a:t>
            </a:fld>
            <a:endParaRPr lang="en-US"/>
          </a:p>
        </p:txBody>
      </p:sp>
      <p:sp>
        <p:nvSpPr>
          <p:cNvPr id="10" name="Date Placeholder 9"/>
          <p:cNvSpPr>
            <a:spLocks noGrp="1"/>
          </p:cNvSpPr>
          <p:nvPr>
            <p:ph type="dt" sz="half" idx="10"/>
          </p:nvPr>
        </p:nvSpPr>
        <p:spPr/>
        <p:txBody>
          <a:bodyPr/>
          <a:lstStyle/>
          <a:p>
            <a:r>
              <a:rPr lang="en-US" smtClean="0"/>
              <a:t>2/21/17</a:t>
            </a:r>
            <a:endParaRPr lang="en-US" dirty="0"/>
          </a:p>
        </p:txBody>
      </p:sp>
      <p:sp>
        <p:nvSpPr>
          <p:cNvPr id="11" name="object 3"/>
          <p:cNvSpPr txBox="1"/>
          <p:nvPr/>
        </p:nvSpPr>
        <p:spPr>
          <a:xfrm>
            <a:off x="501951" y="1049251"/>
            <a:ext cx="6936357" cy="4722523"/>
          </a:xfrm>
          <a:prstGeom prst="rect">
            <a:avLst/>
          </a:prstGeom>
        </p:spPr>
        <p:txBody>
          <a:bodyPr vert="horz" wrap="square" lIns="0" tIns="0" rIns="0" bIns="0" rtlCol="0">
            <a:spAutoFit/>
          </a:bodyPr>
          <a:lstStyle/>
          <a:p>
            <a:pPr marL="355600" indent="-342900">
              <a:lnSpc>
                <a:spcPct val="100000"/>
              </a:lnSpc>
              <a:buFont typeface="Wingdings" charset="2"/>
              <a:buChar char="Ø"/>
            </a:pPr>
            <a:r>
              <a:rPr lang="en-US" sz="2400" b="1" spc="-5" dirty="0">
                <a:solidFill>
                  <a:schemeClr val="bg1">
                    <a:lumMod val="65000"/>
                  </a:schemeClr>
                </a:solidFill>
                <a:latin typeface="Arial"/>
                <a:cs typeface="Arial"/>
              </a:rPr>
              <a:t>Introduction</a:t>
            </a:r>
            <a:endParaRPr sz="2400" b="1" spc="-5" dirty="0">
              <a:solidFill>
                <a:schemeClr val="bg1">
                  <a:lumMod val="65000"/>
                </a:schemeClr>
              </a:solidFill>
              <a:latin typeface="Arial"/>
              <a:cs typeface="Arial"/>
            </a:endParaRPr>
          </a:p>
          <a:p>
            <a:pPr marL="355600" marR="5080" indent="-342900">
              <a:lnSpc>
                <a:spcPct val="199200"/>
              </a:lnSpc>
              <a:buFont typeface="Wingdings" charset="2"/>
              <a:buChar char="Ø"/>
            </a:pPr>
            <a:r>
              <a:rPr lang="en-US" sz="2400" b="1" spc="-5" dirty="0" smtClean="0">
                <a:solidFill>
                  <a:schemeClr val="bg1">
                    <a:lumMod val="65000"/>
                  </a:schemeClr>
                </a:solidFill>
                <a:latin typeface="Arial"/>
                <a:cs typeface="Arial"/>
              </a:rPr>
              <a:t>Learning Relative Attributes</a:t>
            </a:r>
          </a:p>
          <a:p>
            <a:pPr marL="355600" marR="5080" indent="-342900">
              <a:lnSpc>
                <a:spcPct val="199200"/>
              </a:lnSpc>
              <a:buFont typeface="Wingdings" charset="2"/>
              <a:buChar char="Ø"/>
            </a:pPr>
            <a:r>
              <a:rPr lang="en-US" sz="2400" b="1" spc="-5" dirty="0">
                <a:solidFill>
                  <a:srgbClr val="695D46"/>
                </a:solidFill>
                <a:latin typeface="Arial"/>
                <a:cs typeface="Arial"/>
              </a:rPr>
              <a:t>Relative Zero-shot Learning</a:t>
            </a:r>
          </a:p>
          <a:p>
            <a:pPr marL="355600" marR="5080" indent="-342900">
              <a:lnSpc>
                <a:spcPct val="199200"/>
              </a:lnSpc>
              <a:buFont typeface="Wingdings" charset="2"/>
              <a:buChar char="Ø"/>
            </a:pPr>
            <a:r>
              <a:rPr lang="en-US" sz="2400" b="1" spc="-5" dirty="0">
                <a:solidFill>
                  <a:schemeClr val="bg1">
                    <a:lumMod val="65000"/>
                  </a:schemeClr>
                </a:solidFill>
                <a:latin typeface="Arial"/>
                <a:cs typeface="Arial"/>
              </a:rPr>
              <a:t>Automatic </a:t>
            </a:r>
            <a:r>
              <a:rPr lang="en-US" sz="2400" b="1" spc="-5" dirty="0">
                <a:solidFill>
                  <a:schemeClr val="bg1">
                    <a:lumMod val="65000"/>
                  </a:schemeClr>
                </a:solidFill>
                <a:latin typeface="Arial"/>
                <a:cs typeface="Arial"/>
              </a:rPr>
              <a:t>Relative Image </a:t>
            </a:r>
            <a:r>
              <a:rPr lang="en-US" sz="2400" b="1" spc="-5" dirty="0" smtClean="0">
                <a:solidFill>
                  <a:schemeClr val="bg1">
                    <a:lumMod val="65000"/>
                  </a:schemeClr>
                </a:solidFill>
                <a:latin typeface="Arial"/>
                <a:cs typeface="Arial"/>
              </a:rPr>
              <a:t>Description</a:t>
            </a:r>
            <a:endParaRPr lang="en-US" sz="2400" b="1" spc="-5" dirty="0" smtClean="0">
              <a:solidFill>
                <a:srgbClr val="A6A6A6"/>
              </a:solidFill>
              <a:latin typeface="Arial"/>
              <a:cs typeface="Arial"/>
            </a:endParaRPr>
          </a:p>
          <a:p>
            <a:pPr marL="355600" marR="5080" indent="-342900">
              <a:lnSpc>
                <a:spcPct val="199200"/>
              </a:lnSpc>
              <a:buFont typeface="Wingdings" charset="2"/>
              <a:buChar char="Ø"/>
            </a:pPr>
            <a:r>
              <a:rPr lang="en-US" sz="2400" b="1" spc="-5" dirty="0">
                <a:solidFill>
                  <a:schemeClr val="bg1">
                    <a:lumMod val="65000"/>
                  </a:schemeClr>
                </a:solidFill>
                <a:latin typeface="Arial"/>
                <a:cs typeface="Arial"/>
              </a:rPr>
              <a:t>Datasets</a:t>
            </a:r>
          </a:p>
          <a:p>
            <a:pPr marL="355600" marR="5080" indent="-342900">
              <a:lnSpc>
                <a:spcPct val="199200"/>
              </a:lnSpc>
              <a:buFont typeface="Wingdings" charset="2"/>
              <a:buChar char="Ø"/>
            </a:pPr>
            <a:r>
              <a:rPr lang="en-US" sz="2400" b="1" spc="-5" dirty="0" smtClean="0">
                <a:solidFill>
                  <a:srgbClr val="A6A6A6"/>
                </a:solidFill>
                <a:latin typeface="Arial"/>
                <a:cs typeface="Arial"/>
              </a:rPr>
              <a:t>Experiments</a:t>
            </a:r>
          </a:p>
          <a:p>
            <a:pPr marL="355600" marR="5080" indent="-342900">
              <a:lnSpc>
                <a:spcPct val="199200"/>
              </a:lnSpc>
              <a:buFont typeface="Wingdings" charset="2"/>
              <a:buChar char="Ø"/>
            </a:pPr>
            <a:r>
              <a:rPr lang="en-US" sz="2400" b="1" spc="-5" dirty="0" smtClean="0">
                <a:solidFill>
                  <a:srgbClr val="A6A6A6"/>
                </a:solidFill>
                <a:latin typeface="Arial"/>
                <a:cs typeface="Arial"/>
              </a:rPr>
              <a:t>Conclusion</a:t>
            </a:r>
            <a:endParaRPr lang="en-US" sz="2400" b="1" spc="-5" dirty="0" smtClean="0">
              <a:solidFill>
                <a:srgbClr val="A6A6A6"/>
              </a:solidFill>
              <a:latin typeface="Arial"/>
              <a:cs typeface="Arial"/>
            </a:endParaRPr>
          </a:p>
        </p:txBody>
      </p:sp>
    </p:spTree>
    <p:extLst>
      <p:ext uri="{BB962C8B-B14F-4D97-AF65-F5344CB8AC3E}">
        <p14:creationId xmlns:p14="http://schemas.microsoft.com/office/powerpoint/2010/main" val="139152357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3" name="TextBox 2"/>
          <p:cNvSpPr txBox="1"/>
          <p:nvPr/>
        </p:nvSpPr>
        <p:spPr>
          <a:xfrm>
            <a:off x="-1185333" y="1964267"/>
            <a:ext cx="184666" cy="369332"/>
          </a:xfrm>
          <a:prstGeom prst="rect">
            <a:avLst/>
          </a:prstGeom>
          <a:noFill/>
        </p:spPr>
        <p:txBody>
          <a:bodyPr wrap="none" rtlCol="0">
            <a:spAutoFit/>
          </a:bodyPr>
          <a:lstStyle/>
          <a:p>
            <a:endParaRPr lang="en-US" dirty="0"/>
          </a:p>
        </p:txBody>
      </p:sp>
      <p:sp>
        <p:nvSpPr>
          <p:cNvPr id="10" name="Rectangle 9"/>
          <p:cNvSpPr/>
          <p:nvPr/>
        </p:nvSpPr>
        <p:spPr>
          <a:xfrm>
            <a:off x="671233" y="982469"/>
            <a:ext cx="8472767" cy="2677656"/>
          </a:xfrm>
          <a:prstGeom prst="rect">
            <a:avLst/>
          </a:prstGeom>
        </p:spPr>
        <p:txBody>
          <a:bodyPr wrap="square">
            <a:spAutoFit/>
          </a:bodyPr>
          <a:lstStyle/>
          <a:p>
            <a:pPr marL="285750" indent="-285750">
              <a:buFont typeface="Wingdings" charset="2"/>
              <a:buChar char="v"/>
            </a:pPr>
            <a:r>
              <a:rPr lang="en-US" sz="2400" dirty="0" smtClean="0"/>
              <a:t>Recognize the </a:t>
            </a:r>
            <a:r>
              <a:rPr lang="en-US" sz="2400" dirty="0" err="1" smtClean="0"/>
              <a:t>Wampimuk</a:t>
            </a:r>
            <a:endParaRPr lang="en-US" sz="2400" dirty="0" smtClean="0"/>
          </a:p>
          <a:p>
            <a:pPr marL="285750" indent="-285750">
              <a:buFont typeface="Wingdings" charset="2"/>
              <a:buChar char="v"/>
            </a:pPr>
            <a:endParaRPr lang="en-US" sz="2400" dirty="0" smtClean="0"/>
          </a:p>
          <a:p>
            <a:pPr marL="742950" lvl="1" indent="-285750">
              <a:buFont typeface="Wingdings" charset="2"/>
              <a:buChar char="v"/>
            </a:pPr>
            <a:r>
              <a:rPr lang="en-US" sz="2400" dirty="0" smtClean="0"/>
              <a:t>Impossible?</a:t>
            </a:r>
          </a:p>
          <a:p>
            <a:pPr marL="742950" lvl="1" indent="-285750">
              <a:buFont typeface="Wingdings" charset="2"/>
              <a:buChar char="v"/>
            </a:pPr>
            <a:endParaRPr lang="en-US" sz="2400" dirty="0"/>
          </a:p>
          <a:p>
            <a:pPr marL="285750" indent="-285750">
              <a:buFont typeface="Wingdings" charset="2"/>
              <a:buChar char="v"/>
            </a:pPr>
            <a:r>
              <a:rPr lang="en-US" sz="2400" dirty="0" smtClean="0"/>
              <a:t>Solution: semantic </a:t>
            </a:r>
            <a:r>
              <a:rPr lang="en-US" sz="2400" dirty="0" err="1" smtClean="0"/>
              <a:t>tranfer</a:t>
            </a:r>
            <a:endParaRPr lang="en-US" sz="2400" dirty="0" smtClean="0"/>
          </a:p>
          <a:p>
            <a:pPr marL="285750" indent="-285750">
              <a:buFont typeface="Wingdings" charset="2"/>
              <a:buChar char="v"/>
            </a:pPr>
            <a:endParaRPr lang="en-US" sz="2400" dirty="0"/>
          </a:p>
          <a:p>
            <a:pPr marL="742950" lvl="1" indent="-285750">
              <a:buFont typeface="Wingdings" charset="2"/>
              <a:buChar char="v"/>
            </a:pPr>
            <a:r>
              <a:rPr lang="en-US" sz="2400" dirty="0" err="1" smtClean="0"/>
              <a:t>Wampimuk</a:t>
            </a:r>
            <a:r>
              <a:rPr lang="en-US" sz="2400" dirty="0" smtClean="0"/>
              <a:t>: small, horn, furry, cute</a:t>
            </a:r>
          </a:p>
        </p:txBody>
      </p:sp>
      <p:sp>
        <p:nvSpPr>
          <p:cNvPr id="13" name="Footer Placeholder 12"/>
          <p:cNvSpPr>
            <a:spLocks noGrp="1"/>
          </p:cNvSpPr>
          <p:nvPr>
            <p:ph type="ftr" sz="quarter" idx="11"/>
          </p:nvPr>
        </p:nvSpPr>
        <p:spPr/>
        <p:txBody>
          <a:bodyPr/>
          <a:lstStyle/>
          <a:p>
            <a:r>
              <a:rPr lang="en-US" smtClean="0"/>
              <a:t>Shuangfei Fan</a:t>
            </a:r>
            <a:endParaRPr lang="en-US"/>
          </a:p>
        </p:txBody>
      </p:sp>
      <p:sp>
        <p:nvSpPr>
          <p:cNvPr id="14" name="Slide Number Placeholder 13"/>
          <p:cNvSpPr>
            <a:spLocks noGrp="1"/>
          </p:cNvSpPr>
          <p:nvPr>
            <p:ph type="sldNum" sz="quarter" idx="12"/>
          </p:nvPr>
        </p:nvSpPr>
        <p:spPr/>
        <p:txBody>
          <a:bodyPr/>
          <a:lstStyle/>
          <a:p>
            <a:fld id="{63E15ED0-6B91-3E46-8AA4-6E348A3E944A}" type="slidenum">
              <a:rPr lang="en-US" smtClean="0"/>
              <a:t>12</a:t>
            </a:fld>
            <a:endParaRPr lang="en-US"/>
          </a:p>
        </p:txBody>
      </p:sp>
      <p:sp>
        <p:nvSpPr>
          <p:cNvPr id="15" name="Date Placeholder 14"/>
          <p:cNvSpPr>
            <a:spLocks noGrp="1"/>
          </p:cNvSpPr>
          <p:nvPr>
            <p:ph type="dt" sz="half" idx="10"/>
          </p:nvPr>
        </p:nvSpPr>
        <p:spPr/>
        <p:txBody>
          <a:bodyPr/>
          <a:lstStyle/>
          <a:p>
            <a:r>
              <a:rPr lang="en-US" smtClean="0"/>
              <a:t>2/21/17</a:t>
            </a:r>
            <a:endParaRPr lang="en-US"/>
          </a:p>
        </p:txBody>
      </p:sp>
      <p:sp>
        <p:nvSpPr>
          <p:cNvPr id="16" name="object 2"/>
          <p:cNvSpPr txBox="1">
            <a:spLocks noGrp="1"/>
          </p:cNvSpPr>
          <p:nvPr>
            <p:ph type="title"/>
          </p:nvPr>
        </p:nvSpPr>
        <p:spPr>
          <a:xfrm>
            <a:off x="375986" y="54177"/>
            <a:ext cx="6917836"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Zero</a:t>
            </a:r>
            <a:r>
              <a:rPr lang="en-US" sz="2800" b="1" spc="-5" dirty="0">
                <a:solidFill>
                  <a:schemeClr val="accent6"/>
                </a:solidFill>
              </a:rPr>
              <a:t>-shot </a:t>
            </a:r>
            <a:r>
              <a:rPr lang="en-US" sz="2800" b="1" spc="-5" dirty="0" smtClean="0">
                <a:solidFill>
                  <a:schemeClr val="accent6"/>
                </a:solidFill>
              </a:rPr>
              <a:t>Learning</a:t>
            </a:r>
            <a:endParaRPr sz="2800" b="1" spc="-5" dirty="0">
              <a:solidFill>
                <a:schemeClr val="accent6"/>
              </a:solidFill>
            </a:endParaRPr>
          </a:p>
        </p:txBody>
      </p:sp>
      <p:pic>
        <p:nvPicPr>
          <p:cNvPr id="2" name="Picture 1" descr="Screen Shot 2017-02-21 at 11.27.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656" y="662121"/>
            <a:ext cx="1912682" cy="5411491"/>
          </a:xfrm>
          <a:prstGeom prst="rect">
            <a:avLst/>
          </a:prstGeom>
        </p:spPr>
      </p:pic>
      <p:sp>
        <p:nvSpPr>
          <p:cNvPr id="11" name="Footer Placeholder 12"/>
          <p:cNvSpPr txBox="1">
            <a:spLocks/>
          </p:cNvSpPr>
          <p:nvPr/>
        </p:nvSpPr>
        <p:spPr>
          <a:xfrm>
            <a:off x="6019800" y="6041642"/>
            <a:ext cx="2779485" cy="37023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solidFill>
                  <a:schemeClr val="tx1"/>
                </a:solidFill>
              </a:rPr>
              <a:t>Slide Credit: </a:t>
            </a:r>
            <a:r>
              <a:rPr lang="en-US" sz="1400" dirty="0">
                <a:solidFill>
                  <a:schemeClr val="tx1"/>
                </a:solidFill>
              </a:rPr>
              <a:t>Timothy </a:t>
            </a:r>
            <a:r>
              <a:rPr lang="en-US" sz="1400" dirty="0" err="1">
                <a:solidFill>
                  <a:schemeClr val="tx1"/>
                </a:solidFill>
              </a:rPr>
              <a:t>Hospedales</a:t>
            </a:r>
            <a:endParaRPr lang="en-US" sz="1400" dirty="0">
              <a:solidFill>
                <a:schemeClr val="tx1"/>
              </a:solidFill>
            </a:endParaRPr>
          </a:p>
        </p:txBody>
      </p:sp>
      <p:sp>
        <p:nvSpPr>
          <p:cNvPr id="12" name="Rectangle 11"/>
          <p:cNvSpPr/>
          <p:nvPr/>
        </p:nvSpPr>
        <p:spPr>
          <a:xfrm>
            <a:off x="660205" y="3895355"/>
            <a:ext cx="8472767" cy="2677656"/>
          </a:xfrm>
          <a:prstGeom prst="rect">
            <a:avLst/>
          </a:prstGeom>
        </p:spPr>
        <p:txBody>
          <a:bodyPr wrap="square">
            <a:spAutoFit/>
          </a:bodyPr>
          <a:lstStyle/>
          <a:p>
            <a:pPr marL="285750" indent="-285750">
              <a:buFont typeface="Wingdings" charset="2"/>
              <a:buChar char="v"/>
            </a:pPr>
            <a:r>
              <a:rPr lang="en-US" sz="2400" dirty="0" smtClean="0"/>
              <a:t>Zero-Shot:</a:t>
            </a:r>
          </a:p>
          <a:p>
            <a:pPr marL="285750" indent="-285750">
              <a:buFont typeface="Wingdings" charset="2"/>
              <a:buChar char="v"/>
            </a:pPr>
            <a:endParaRPr lang="en-US" sz="2400" dirty="0" smtClean="0"/>
          </a:p>
          <a:p>
            <a:pPr marL="742950" lvl="1" indent="-285750">
              <a:buFont typeface="Wingdings" charset="2"/>
              <a:buChar char="v"/>
            </a:pPr>
            <a:r>
              <a:rPr lang="en-US" sz="2400" dirty="0" smtClean="0"/>
              <a:t>Pattern recognition with no training </a:t>
            </a:r>
          </a:p>
          <a:p>
            <a:pPr lvl="1"/>
            <a:r>
              <a:rPr lang="en-US" sz="2400" dirty="0"/>
              <a:t> </a:t>
            </a:r>
            <a:r>
              <a:rPr lang="en-US" sz="2400" dirty="0" smtClean="0"/>
              <a:t>   examples</a:t>
            </a:r>
          </a:p>
          <a:p>
            <a:pPr marL="742950" lvl="1" indent="-285750">
              <a:buFont typeface="Wingdings" charset="2"/>
              <a:buChar char="v"/>
            </a:pPr>
            <a:endParaRPr lang="en-US" sz="2400" dirty="0" smtClean="0"/>
          </a:p>
          <a:p>
            <a:pPr marL="742950" lvl="1" indent="-285750">
              <a:buFont typeface="Wingdings" charset="2"/>
              <a:buChar char="v"/>
            </a:pPr>
            <a:r>
              <a:rPr lang="en-US" sz="2400" dirty="0" smtClean="0"/>
              <a:t>Solved by semantic transfer</a:t>
            </a:r>
          </a:p>
          <a:p>
            <a:pPr marL="742950" lvl="1" indent="-285750">
              <a:buFont typeface="Wingdings" charset="2"/>
              <a:buChar char="v"/>
            </a:pPr>
            <a:endParaRPr lang="en-US" sz="2400" dirty="0"/>
          </a:p>
        </p:txBody>
      </p:sp>
    </p:spTree>
    <p:extLst>
      <p:ext uri="{BB962C8B-B14F-4D97-AF65-F5344CB8AC3E}">
        <p14:creationId xmlns:p14="http://schemas.microsoft.com/office/powerpoint/2010/main" val="35091563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5986" y="54177"/>
            <a:ext cx="6917836"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Relative </a:t>
            </a:r>
            <a:r>
              <a:rPr lang="en-US" sz="2800" b="1" spc="-5" dirty="0">
                <a:solidFill>
                  <a:schemeClr val="accent6"/>
                </a:solidFill>
              </a:rPr>
              <a:t>Zero-shot </a:t>
            </a:r>
            <a:r>
              <a:rPr lang="en-US" sz="2800" b="1" spc="-5" dirty="0" smtClean="0">
                <a:solidFill>
                  <a:schemeClr val="accent6"/>
                </a:solidFill>
              </a:rPr>
              <a:t>Learning</a:t>
            </a:r>
            <a:endParaRPr sz="2800" b="1" spc="-5" dirty="0">
              <a:solidFill>
                <a:schemeClr val="accent6"/>
              </a:solidFill>
            </a:endParaRPr>
          </a:p>
        </p:txBody>
      </p:sp>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3" name="TextBox 2"/>
          <p:cNvSpPr txBox="1"/>
          <p:nvPr/>
        </p:nvSpPr>
        <p:spPr>
          <a:xfrm>
            <a:off x="-1185333" y="1964267"/>
            <a:ext cx="184666" cy="369332"/>
          </a:xfrm>
          <a:prstGeom prst="rect">
            <a:avLst/>
          </a:prstGeom>
          <a:noFill/>
        </p:spPr>
        <p:txBody>
          <a:bodyPr wrap="none" rtlCol="0">
            <a:spAutoFit/>
          </a:bodyPr>
          <a:lstStyle/>
          <a:p>
            <a:endParaRPr lang="en-US" dirty="0"/>
          </a:p>
        </p:txBody>
      </p:sp>
      <p:sp>
        <p:nvSpPr>
          <p:cNvPr id="14" name="Slide Number Placeholder 13"/>
          <p:cNvSpPr>
            <a:spLocks noGrp="1"/>
          </p:cNvSpPr>
          <p:nvPr>
            <p:ph type="sldNum" sz="quarter" idx="12"/>
          </p:nvPr>
        </p:nvSpPr>
        <p:spPr/>
        <p:txBody>
          <a:bodyPr/>
          <a:lstStyle/>
          <a:p>
            <a:fld id="{63E15ED0-6B91-3E46-8AA4-6E348A3E944A}" type="slidenum">
              <a:rPr lang="en-US" smtClean="0"/>
              <a:t>13</a:t>
            </a:fld>
            <a:endParaRPr lang="en-US"/>
          </a:p>
        </p:txBody>
      </p:sp>
      <p:sp>
        <p:nvSpPr>
          <p:cNvPr id="17" name="Slide Number Placeholder 24"/>
          <p:cNvSpPr txBox="1">
            <a:spLocks/>
          </p:cNvSpPr>
          <p:nvPr/>
        </p:nvSpPr>
        <p:spPr>
          <a:xfrm>
            <a:off x="6553200" y="6357938"/>
            <a:ext cx="2133600" cy="365125"/>
          </a:xfrm>
          <a:prstGeom prst="rect">
            <a:avLst/>
          </a:prstGeom>
        </p:spPr>
        <p:txBody>
          <a:bodyPr vert="horz" lIns="91440" tIns="45720" rIns="91440" bIns="45720" rtlCol="0" anchor="ctr"/>
          <a:lstStyle>
            <a:defPPr>
              <a:defRPr lang="en-US"/>
            </a:defPPr>
            <a:lvl1pPr marL="0" algn="r" defTabSz="457200" rtl="0" eaLnBrk="0" latinLnBrk="0" hangingPunct="0">
              <a:defRPr sz="2400" kern="1200">
                <a:solidFill>
                  <a:schemeClr val="tx1"/>
                </a:solidFill>
                <a:latin typeface="Arial" charset="0"/>
                <a:ea typeface="ＭＳ Ｐゴシック" charset="0"/>
                <a:cs typeface="ＭＳ Ｐゴシック" charset="0"/>
              </a:defRPr>
            </a:lvl1pPr>
            <a:lvl2pPr marL="37931725" indent="-37474525" algn="l" defTabSz="457200" rtl="0" eaLnBrk="0" latinLnBrk="0" hangingPunct="0">
              <a:defRPr sz="2400" kern="1200">
                <a:solidFill>
                  <a:schemeClr val="tx1"/>
                </a:solidFill>
                <a:latin typeface="Arial" charset="0"/>
                <a:ea typeface="ＭＳ Ｐゴシック" charset="0"/>
                <a:cs typeface="+mn-cs"/>
              </a:defRPr>
            </a:lvl2pPr>
            <a:lvl3pPr marL="914400" algn="l" defTabSz="457200" rtl="0" eaLnBrk="0" latinLnBrk="0" hangingPunct="0">
              <a:defRPr sz="2400" kern="1200">
                <a:solidFill>
                  <a:schemeClr val="tx1"/>
                </a:solidFill>
                <a:latin typeface="Arial" charset="0"/>
                <a:ea typeface="ＭＳ Ｐゴシック" charset="0"/>
                <a:cs typeface="+mn-cs"/>
              </a:defRPr>
            </a:lvl3pPr>
            <a:lvl4pPr marL="1371600" algn="l" defTabSz="457200" rtl="0" eaLnBrk="0" latinLnBrk="0" hangingPunct="0">
              <a:defRPr sz="2400" kern="1200">
                <a:solidFill>
                  <a:schemeClr val="tx1"/>
                </a:solidFill>
                <a:latin typeface="Arial" charset="0"/>
                <a:ea typeface="ＭＳ Ｐゴシック" charset="0"/>
                <a:cs typeface="+mn-cs"/>
              </a:defRPr>
            </a:lvl4pPr>
            <a:lvl5pPr marL="1828800" algn="l" defTabSz="457200" rtl="0" eaLnBrk="0" latinLnBrk="0" hangingPunct="0">
              <a:defRPr sz="2400" kern="1200">
                <a:solidFill>
                  <a:schemeClr val="tx1"/>
                </a:solidFill>
                <a:latin typeface="Arial" charset="0"/>
                <a:ea typeface="ＭＳ Ｐゴシック" charset="0"/>
                <a:cs typeface="+mn-cs"/>
              </a:defRPr>
            </a:lvl5pPr>
            <a:lvl6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eaLnBrk="1" hangingPunct="1"/>
            <a:fld id="{6DDBB416-6B89-0044-8829-7F5F29AD11C2}" type="slidenum">
              <a:rPr lang="en-US" sz="1200" smtClean="0">
                <a:solidFill>
                  <a:srgbClr val="898989"/>
                </a:solidFill>
                <a:latin typeface="Calibri" charset="0"/>
              </a:rPr>
              <a:pPr eaLnBrk="1" hangingPunct="1"/>
              <a:t>13</a:t>
            </a:fld>
            <a:endParaRPr lang="en-US" sz="1200">
              <a:solidFill>
                <a:srgbClr val="898989"/>
              </a:solidFill>
              <a:latin typeface="Calibri" charset="0"/>
            </a:endParaRPr>
          </a:p>
        </p:txBody>
      </p:sp>
      <p:sp>
        <p:nvSpPr>
          <p:cNvPr id="74" name="Content Placeholder 2"/>
          <p:cNvSpPr>
            <a:spLocks noGrp="1"/>
          </p:cNvSpPr>
          <p:nvPr>
            <p:ph idx="1"/>
          </p:nvPr>
        </p:nvSpPr>
        <p:spPr>
          <a:xfrm>
            <a:off x="754063" y="824748"/>
            <a:ext cx="7966075" cy="5508625"/>
          </a:xfrm>
        </p:spPr>
        <p:txBody>
          <a:bodyPr>
            <a:normAutofit/>
          </a:bodyPr>
          <a:lstStyle/>
          <a:p>
            <a:pPr>
              <a:buFont typeface="Arial" charset="0"/>
              <a:buNone/>
            </a:pPr>
            <a:r>
              <a:rPr lang="en-US" sz="3000" dirty="0">
                <a:latin typeface="Calibri" charset="0"/>
                <a:ea typeface="ＭＳ Ｐゴシック" charset="0"/>
                <a:cs typeface="ＭＳ Ｐゴシック" charset="0"/>
              </a:rPr>
              <a:t>Training: </a:t>
            </a:r>
            <a:r>
              <a:rPr lang="en-US" sz="2600" dirty="0">
                <a:latin typeface="Calibri" charset="0"/>
                <a:ea typeface="ＭＳ Ｐゴシック" charset="0"/>
                <a:cs typeface="ＭＳ Ｐゴシック" charset="0"/>
              </a:rPr>
              <a:t>Images from </a:t>
            </a:r>
            <a:r>
              <a:rPr lang="en-US" sz="2600" b="1" dirty="0">
                <a:solidFill>
                  <a:srgbClr val="0000FF"/>
                </a:solidFill>
                <a:latin typeface="Calibri" charset="0"/>
                <a:ea typeface="ＭＳ Ｐゴシック" charset="0"/>
                <a:cs typeface="ＭＳ Ｐゴシック" charset="0"/>
              </a:rPr>
              <a:t>S seen</a:t>
            </a:r>
            <a:r>
              <a:rPr lang="en-US" sz="2600" b="1" dirty="0">
                <a:latin typeface="Calibri" charset="0"/>
                <a:ea typeface="ＭＳ Ｐゴシック" charset="0"/>
                <a:cs typeface="ＭＳ Ｐゴシック" charset="0"/>
              </a:rPr>
              <a:t> </a:t>
            </a:r>
            <a:r>
              <a:rPr lang="en-US" sz="2600" dirty="0">
                <a:latin typeface="Calibri" charset="0"/>
                <a:ea typeface="ＭＳ Ｐゴシック" charset="0"/>
                <a:cs typeface="ＭＳ Ｐゴシック" charset="0"/>
              </a:rPr>
              <a:t>categories and </a:t>
            </a:r>
          </a:p>
          <a:p>
            <a:pPr>
              <a:buFont typeface="Arial" charset="0"/>
              <a:buNone/>
            </a:pPr>
            <a:r>
              <a:rPr lang="en-US" sz="2600" dirty="0">
                <a:latin typeface="Calibri" charset="0"/>
                <a:ea typeface="ＭＳ Ｐゴシック" charset="0"/>
                <a:cs typeface="ＭＳ Ｐゴシック" charset="0"/>
              </a:rPr>
              <a:t>				  Descriptions of</a:t>
            </a:r>
            <a:r>
              <a:rPr lang="en-US" sz="2600" dirty="0">
                <a:solidFill>
                  <a:srgbClr val="00A000"/>
                </a:solidFill>
                <a:latin typeface="Calibri" charset="0"/>
                <a:ea typeface="ＭＳ Ｐゴシック" charset="0"/>
                <a:cs typeface="ＭＳ Ｐゴシック" charset="0"/>
              </a:rPr>
              <a:t> </a:t>
            </a:r>
            <a:r>
              <a:rPr lang="en-US" sz="2600" b="1" dirty="0">
                <a:solidFill>
                  <a:srgbClr val="00C800"/>
                </a:solidFill>
                <a:latin typeface="Calibri" charset="0"/>
                <a:ea typeface="ＭＳ Ｐゴシック" charset="0"/>
                <a:cs typeface="ＭＳ Ｐゴシック" charset="0"/>
              </a:rPr>
              <a:t>U unseen </a:t>
            </a:r>
            <a:r>
              <a:rPr lang="en-US" sz="2600" dirty="0">
                <a:latin typeface="Calibri" charset="0"/>
                <a:ea typeface="ＭＳ Ｐゴシック" charset="0"/>
                <a:cs typeface="ＭＳ Ｐゴシック" charset="0"/>
              </a:rPr>
              <a:t>categories</a:t>
            </a:r>
          </a:p>
          <a:p>
            <a:endParaRPr lang="en-US" sz="2200" dirty="0">
              <a:latin typeface="Calibri" charset="0"/>
              <a:ea typeface="ＭＳ Ｐゴシック" charset="0"/>
              <a:cs typeface="ＭＳ Ｐゴシック" charset="0"/>
            </a:endParaRPr>
          </a:p>
          <a:p>
            <a:endParaRPr lang="en-US" sz="2200" dirty="0">
              <a:latin typeface="Calibri" charset="0"/>
              <a:ea typeface="ＭＳ Ｐゴシック" charset="0"/>
              <a:cs typeface="ＭＳ Ｐゴシック" charset="0"/>
            </a:endParaRPr>
          </a:p>
          <a:p>
            <a:endParaRPr lang="en-US" sz="2200" dirty="0">
              <a:latin typeface="Calibri" charset="0"/>
              <a:ea typeface="ＭＳ Ｐゴシック" charset="0"/>
              <a:cs typeface="ＭＳ Ｐゴシック" charset="0"/>
            </a:endParaRPr>
          </a:p>
          <a:p>
            <a:endParaRPr lang="en-US" sz="2200" dirty="0">
              <a:latin typeface="Calibri" charset="0"/>
              <a:ea typeface="ＭＳ Ｐゴシック" charset="0"/>
              <a:cs typeface="ＭＳ Ｐゴシック" charset="0"/>
            </a:endParaRPr>
          </a:p>
          <a:p>
            <a:pPr>
              <a:buFont typeface="Arial" charset="0"/>
              <a:buNone/>
            </a:pPr>
            <a:endParaRPr lang="en-US" sz="3000" dirty="0">
              <a:latin typeface="Calibri" charset="0"/>
              <a:ea typeface="ＭＳ Ｐゴシック" charset="0"/>
              <a:cs typeface="ＭＳ Ｐゴシック" charset="0"/>
            </a:endParaRPr>
          </a:p>
          <a:p>
            <a:pPr>
              <a:buFont typeface="Arial" charset="0"/>
              <a:buNone/>
            </a:pPr>
            <a:endParaRPr lang="en-US" sz="3000" dirty="0">
              <a:latin typeface="Calibri" charset="0"/>
              <a:ea typeface="ＭＳ Ｐゴシック" charset="0"/>
              <a:cs typeface="ＭＳ Ｐゴシック" charset="0"/>
            </a:endParaRPr>
          </a:p>
          <a:p>
            <a:pPr>
              <a:buFont typeface="Arial" charset="0"/>
              <a:buNone/>
            </a:pPr>
            <a:endParaRPr lang="en-US" sz="3000" dirty="0">
              <a:latin typeface="Calibri" charset="0"/>
              <a:ea typeface="ＭＳ Ｐゴシック" charset="0"/>
              <a:cs typeface="ＭＳ Ｐゴシック" charset="0"/>
            </a:endParaRPr>
          </a:p>
          <a:p>
            <a:pPr>
              <a:buFont typeface="Arial" charset="0"/>
              <a:buNone/>
            </a:pPr>
            <a:r>
              <a:rPr lang="en-US" sz="3000" dirty="0">
                <a:latin typeface="Calibri" charset="0"/>
                <a:ea typeface="ＭＳ Ｐゴシック" charset="0"/>
                <a:cs typeface="ＭＳ Ｐゴシック" charset="0"/>
              </a:rPr>
              <a:t>Need not use all attributes, or all seen categories</a:t>
            </a:r>
          </a:p>
          <a:p>
            <a:pPr>
              <a:buFont typeface="Arial" charset="0"/>
              <a:buNone/>
            </a:pPr>
            <a:r>
              <a:rPr lang="en-US" sz="3000" dirty="0">
                <a:latin typeface="Calibri" charset="0"/>
                <a:ea typeface="ＭＳ Ｐゴシック" charset="0"/>
                <a:cs typeface="ＭＳ Ｐゴシック" charset="0"/>
              </a:rPr>
              <a:t>Testing: </a:t>
            </a:r>
            <a:r>
              <a:rPr lang="en-US" sz="2600" dirty="0">
                <a:latin typeface="Calibri" charset="0"/>
                <a:ea typeface="ＭＳ Ｐゴシック" charset="0"/>
                <a:cs typeface="ＭＳ Ｐゴシック" charset="0"/>
              </a:rPr>
              <a:t>Categorize image into one of </a:t>
            </a:r>
            <a:r>
              <a:rPr lang="en-US" sz="2600" b="1" dirty="0">
                <a:solidFill>
                  <a:srgbClr val="0000FF"/>
                </a:solidFill>
                <a:latin typeface="Calibri" charset="0"/>
                <a:ea typeface="ＭＳ Ｐゴシック" charset="0"/>
                <a:cs typeface="ＭＳ Ｐゴシック" charset="0"/>
              </a:rPr>
              <a:t>S</a:t>
            </a:r>
            <a:r>
              <a:rPr lang="en-US" sz="2600" dirty="0">
                <a:latin typeface="Calibri" charset="0"/>
                <a:ea typeface="ＭＳ Ｐゴシック" charset="0"/>
                <a:cs typeface="ＭＳ Ｐゴシック" charset="0"/>
              </a:rPr>
              <a:t>+</a:t>
            </a:r>
            <a:r>
              <a:rPr lang="en-US" sz="2600" b="1" dirty="0">
                <a:solidFill>
                  <a:srgbClr val="00C800"/>
                </a:solidFill>
                <a:latin typeface="Calibri" charset="0"/>
                <a:ea typeface="ＭＳ Ｐゴシック" charset="0"/>
                <a:cs typeface="ＭＳ Ｐゴシック" charset="0"/>
              </a:rPr>
              <a:t>U</a:t>
            </a:r>
            <a:r>
              <a:rPr lang="en-US" sz="2600" dirty="0">
                <a:latin typeface="Calibri" charset="0"/>
                <a:ea typeface="ＭＳ Ｐゴシック" charset="0"/>
                <a:cs typeface="ＭＳ Ｐゴシック" charset="0"/>
              </a:rPr>
              <a:t> categories</a:t>
            </a:r>
          </a:p>
        </p:txBody>
      </p:sp>
      <p:sp>
        <p:nvSpPr>
          <p:cNvPr id="75" name="TextBox 21"/>
          <p:cNvSpPr txBox="1">
            <a:spLocks noChangeArrowheads="1"/>
          </p:cNvSpPr>
          <p:nvPr/>
        </p:nvSpPr>
        <p:spPr bwMode="auto">
          <a:xfrm>
            <a:off x="833438" y="2972636"/>
            <a:ext cx="1298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srgbClr val="FF0000"/>
                </a:solidFill>
                <a:latin typeface="Calibri" charset="0"/>
              </a:rPr>
              <a:t>Age:</a:t>
            </a:r>
          </a:p>
        </p:txBody>
      </p:sp>
      <p:grpSp>
        <p:nvGrpSpPr>
          <p:cNvPr id="76" name="Group 69"/>
          <p:cNvGrpSpPr>
            <a:grpSpLocks/>
          </p:cNvGrpSpPr>
          <p:nvPr/>
        </p:nvGrpSpPr>
        <p:grpSpPr bwMode="auto">
          <a:xfrm>
            <a:off x="1550988" y="2986923"/>
            <a:ext cx="3711575" cy="525463"/>
            <a:chOff x="937966" y="2482848"/>
            <a:chExt cx="3711824" cy="525790"/>
          </a:xfrm>
        </p:grpSpPr>
        <p:sp>
          <p:nvSpPr>
            <p:cNvPr id="77" name="TextBox 23"/>
            <p:cNvSpPr txBox="1">
              <a:spLocks noChangeArrowheads="1"/>
            </p:cNvSpPr>
            <p:nvPr/>
          </p:nvSpPr>
          <p:spPr bwMode="auto">
            <a:xfrm>
              <a:off x="3162646" y="2482848"/>
              <a:ext cx="14871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00FF"/>
                  </a:solidFill>
                  <a:latin typeface="Calibri" charset="0"/>
                </a:rPr>
                <a:t>Scarlett</a:t>
              </a:r>
            </a:p>
          </p:txBody>
        </p:sp>
        <p:sp>
          <p:nvSpPr>
            <p:cNvPr id="78" name="TextBox 24"/>
            <p:cNvSpPr txBox="1">
              <a:spLocks noChangeArrowheads="1"/>
            </p:cNvSpPr>
            <p:nvPr/>
          </p:nvSpPr>
          <p:spPr bwMode="auto">
            <a:xfrm>
              <a:off x="2113984" y="2485418"/>
              <a:ext cx="11877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C800"/>
                  </a:solidFill>
                  <a:latin typeface="Calibri" charset="0"/>
                </a:rPr>
                <a:t>Clive</a:t>
              </a:r>
            </a:p>
          </p:txBody>
        </p:sp>
        <p:sp>
          <p:nvSpPr>
            <p:cNvPr id="79" name="TextBox 25"/>
            <p:cNvSpPr txBox="1">
              <a:spLocks noChangeArrowheads="1"/>
            </p:cNvSpPr>
            <p:nvPr/>
          </p:nvSpPr>
          <p:spPr bwMode="auto">
            <a:xfrm>
              <a:off x="937966" y="2485418"/>
              <a:ext cx="14826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00FF"/>
                  </a:solidFill>
                  <a:latin typeface="Calibri" charset="0"/>
                </a:rPr>
                <a:t>Hugh</a:t>
              </a:r>
            </a:p>
          </p:txBody>
        </p:sp>
        <p:pic>
          <p:nvPicPr>
            <p:cNvPr id="80" name="Picture 26"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6435" y="2645865"/>
              <a:ext cx="317564" cy="2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27"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8239" y="2647234"/>
              <a:ext cx="317564" cy="2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 name="Group 70"/>
          <p:cNvGrpSpPr>
            <a:grpSpLocks/>
          </p:cNvGrpSpPr>
          <p:nvPr/>
        </p:nvGrpSpPr>
        <p:grpSpPr bwMode="auto">
          <a:xfrm>
            <a:off x="5864225" y="3029786"/>
            <a:ext cx="2433638" cy="530225"/>
            <a:chOff x="1241694" y="2930494"/>
            <a:chExt cx="2433503" cy="529628"/>
          </a:xfrm>
        </p:grpSpPr>
        <p:sp>
          <p:nvSpPr>
            <p:cNvPr id="83" name="TextBox 28"/>
            <p:cNvSpPr txBox="1">
              <a:spLocks noChangeArrowheads="1"/>
            </p:cNvSpPr>
            <p:nvPr/>
          </p:nvSpPr>
          <p:spPr bwMode="auto">
            <a:xfrm>
              <a:off x="1241694" y="2936902"/>
              <a:ext cx="12323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00FF"/>
                  </a:solidFill>
                  <a:latin typeface="Calibri" charset="0"/>
                </a:rPr>
                <a:t>Jared</a:t>
              </a:r>
            </a:p>
          </p:txBody>
        </p:sp>
        <p:sp>
          <p:nvSpPr>
            <p:cNvPr id="84" name="TextBox 29"/>
            <p:cNvSpPr txBox="1">
              <a:spLocks noChangeArrowheads="1"/>
            </p:cNvSpPr>
            <p:nvPr/>
          </p:nvSpPr>
          <p:spPr bwMode="auto">
            <a:xfrm>
              <a:off x="2402279" y="2930494"/>
              <a:ext cx="12729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C800"/>
                  </a:solidFill>
                  <a:latin typeface="Calibri" charset="0"/>
                </a:rPr>
                <a:t>Miley</a:t>
              </a:r>
            </a:p>
          </p:txBody>
        </p:sp>
        <p:pic>
          <p:nvPicPr>
            <p:cNvPr id="85" name="Picture 30"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7959" y="3107412"/>
              <a:ext cx="317564" cy="2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6" name="TextBox 32"/>
          <p:cNvSpPr txBox="1">
            <a:spLocks noChangeArrowheads="1"/>
          </p:cNvSpPr>
          <p:nvPr/>
        </p:nvSpPr>
        <p:spPr bwMode="auto">
          <a:xfrm>
            <a:off x="292100" y="4496636"/>
            <a:ext cx="1489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srgbClr val="FF0000"/>
                </a:solidFill>
                <a:latin typeface="Calibri" charset="0"/>
              </a:rPr>
              <a:t>Smiling:</a:t>
            </a:r>
          </a:p>
        </p:txBody>
      </p:sp>
      <p:grpSp>
        <p:nvGrpSpPr>
          <p:cNvPr id="87" name="Group 40"/>
          <p:cNvGrpSpPr>
            <a:grpSpLocks/>
          </p:cNvGrpSpPr>
          <p:nvPr/>
        </p:nvGrpSpPr>
        <p:grpSpPr bwMode="auto">
          <a:xfrm>
            <a:off x="5868988" y="4555373"/>
            <a:ext cx="2452687" cy="525463"/>
            <a:chOff x="621636" y="3439064"/>
            <a:chExt cx="2453694" cy="525793"/>
          </a:xfrm>
        </p:grpSpPr>
        <p:sp>
          <p:nvSpPr>
            <p:cNvPr id="88" name="TextBox 33"/>
            <p:cNvSpPr txBox="1">
              <a:spLocks noChangeArrowheads="1"/>
            </p:cNvSpPr>
            <p:nvPr/>
          </p:nvSpPr>
          <p:spPr bwMode="auto">
            <a:xfrm>
              <a:off x="1815181" y="3439064"/>
              <a:ext cx="12601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00FF"/>
                  </a:solidFill>
                  <a:latin typeface="Calibri" charset="0"/>
                </a:rPr>
                <a:t>Jared</a:t>
              </a:r>
            </a:p>
          </p:txBody>
        </p:sp>
        <p:sp>
          <p:nvSpPr>
            <p:cNvPr id="89" name="TextBox 34"/>
            <p:cNvSpPr txBox="1">
              <a:spLocks noChangeArrowheads="1"/>
            </p:cNvSpPr>
            <p:nvPr/>
          </p:nvSpPr>
          <p:spPr bwMode="auto">
            <a:xfrm>
              <a:off x="621636" y="3441637"/>
              <a:ext cx="12655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C800"/>
                  </a:solidFill>
                  <a:latin typeface="Calibri" charset="0"/>
                </a:rPr>
                <a:t>Miley</a:t>
              </a:r>
            </a:p>
          </p:txBody>
        </p:sp>
        <p:pic>
          <p:nvPicPr>
            <p:cNvPr id="90" name="Picture 35"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9590" y="3572729"/>
              <a:ext cx="317465" cy="28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 name="Group 49"/>
          <p:cNvGrpSpPr>
            <a:grpSpLocks/>
          </p:cNvGrpSpPr>
          <p:nvPr/>
        </p:nvGrpSpPr>
        <p:grpSpPr bwMode="auto">
          <a:xfrm>
            <a:off x="5832475" y="1986798"/>
            <a:ext cx="1063625" cy="1062038"/>
            <a:chOff x="2695466" y="4271213"/>
            <a:chExt cx="1063638" cy="1063225"/>
          </a:xfrm>
        </p:grpSpPr>
        <p:pic>
          <p:nvPicPr>
            <p:cNvPr id="9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5466" y="4271213"/>
              <a:ext cx="914659" cy="913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3"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55959" y="4356309"/>
              <a:ext cx="914154" cy="91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4445" y="4420753"/>
              <a:ext cx="914659" cy="913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95" name="Group 55"/>
          <p:cNvGrpSpPr>
            <a:grpSpLocks/>
          </p:cNvGrpSpPr>
          <p:nvPr/>
        </p:nvGrpSpPr>
        <p:grpSpPr bwMode="auto">
          <a:xfrm>
            <a:off x="1781175" y="1986798"/>
            <a:ext cx="3165475" cy="1042988"/>
            <a:chOff x="3598000" y="2289322"/>
            <a:chExt cx="3166236" cy="1043029"/>
          </a:xfrm>
        </p:grpSpPr>
        <p:grpSp>
          <p:nvGrpSpPr>
            <p:cNvPr id="96" name="Group 45"/>
            <p:cNvGrpSpPr>
              <a:grpSpLocks/>
            </p:cNvGrpSpPr>
            <p:nvPr/>
          </p:nvGrpSpPr>
          <p:grpSpPr bwMode="auto">
            <a:xfrm>
              <a:off x="3598000" y="2289322"/>
              <a:ext cx="1067185" cy="1040991"/>
              <a:chOff x="1099880" y="1604775"/>
              <a:chExt cx="1067185" cy="1040991"/>
            </a:xfrm>
          </p:grpSpPr>
          <p:pic>
            <p:nvPicPr>
              <p:cNvPr id="101"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9880" y="1604775"/>
                <a:ext cx="914154" cy="91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7100" y="1672333"/>
                <a:ext cx="914659" cy="913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1732081"/>
                <a:ext cx="916115" cy="913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97" name="Group 53"/>
            <p:cNvGrpSpPr>
              <a:grpSpLocks/>
            </p:cNvGrpSpPr>
            <p:nvPr/>
          </p:nvGrpSpPr>
          <p:grpSpPr bwMode="auto">
            <a:xfrm>
              <a:off x="5696281" y="2289322"/>
              <a:ext cx="1067955" cy="1043029"/>
              <a:chOff x="4866463" y="2289322"/>
              <a:chExt cx="1067955" cy="1043029"/>
            </a:xfrm>
          </p:grpSpPr>
          <p:pic>
            <p:nvPicPr>
              <p:cNvPr id="98"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66463" y="2289322"/>
                <a:ext cx="914154" cy="91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9"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8834" y="2344454"/>
                <a:ext cx="914154" cy="91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0"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0264" y="2418263"/>
                <a:ext cx="914154" cy="91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grpSp>
        <p:nvGrpSpPr>
          <p:cNvPr id="104" name="Group 61"/>
          <p:cNvGrpSpPr>
            <a:grpSpLocks/>
          </p:cNvGrpSpPr>
          <p:nvPr/>
        </p:nvGrpSpPr>
        <p:grpSpPr bwMode="auto">
          <a:xfrm>
            <a:off x="7134225" y="3553661"/>
            <a:ext cx="1063625" cy="1062037"/>
            <a:chOff x="2695466" y="4271213"/>
            <a:chExt cx="1063638" cy="1063225"/>
          </a:xfrm>
        </p:grpSpPr>
        <p:pic>
          <p:nvPicPr>
            <p:cNvPr id="10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5466" y="4271213"/>
              <a:ext cx="914659" cy="913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6"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55959" y="4356309"/>
              <a:ext cx="914154" cy="914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4445" y="4420753"/>
              <a:ext cx="914659" cy="913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08" name="Footer Placeholder 12"/>
          <p:cNvSpPr>
            <a:spLocks noGrp="1"/>
          </p:cNvSpPr>
          <p:nvPr>
            <p:ph type="ftr" sz="quarter" idx="11"/>
          </p:nvPr>
        </p:nvSpPr>
        <p:spPr>
          <a:xfrm>
            <a:off x="3124200" y="6356350"/>
            <a:ext cx="2895600" cy="365125"/>
          </a:xfrm>
        </p:spPr>
        <p:txBody>
          <a:bodyPr/>
          <a:lstStyle/>
          <a:p>
            <a:r>
              <a:rPr lang="en-US" smtClean="0"/>
              <a:t>Shuangfei Fan</a:t>
            </a:r>
            <a:endParaRPr lang="en-US"/>
          </a:p>
        </p:txBody>
      </p:sp>
      <p:sp>
        <p:nvSpPr>
          <p:cNvPr id="109" name="Date Placeholder 14"/>
          <p:cNvSpPr>
            <a:spLocks noGrp="1"/>
          </p:cNvSpPr>
          <p:nvPr>
            <p:ph type="dt" sz="half" idx="10"/>
          </p:nvPr>
        </p:nvSpPr>
        <p:spPr>
          <a:xfrm>
            <a:off x="457200" y="6356350"/>
            <a:ext cx="2133600" cy="365125"/>
          </a:xfrm>
        </p:spPr>
        <p:txBody>
          <a:bodyPr/>
          <a:lstStyle/>
          <a:p>
            <a:r>
              <a:rPr lang="en-US" dirty="0" smtClean="0"/>
              <a:t>2/21/17</a:t>
            </a:r>
            <a:endParaRPr lang="en-US" dirty="0"/>
          </a:p>
        </p:txBody>
      </p:sp>
      <p:sp>
        <p:nvSpPr>
          <p:cNvPr id="110" name="Footer Placeholder 12"/>
          <p:cNvSpPr txBox="1">
            <a:spLocks/>
          </p:cNvSpPr>
          <p:nvPr/>
        </p:nvSpPr>
        <p:spPr>
          <a:xfrm>
            <a:off x="6742565" y="6004832"/>
            <a:ext cx="2056720" cy="37023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tx1"/>
                </a:solidFill>
              </a:rPr>
              <a:t>Slide Credit: Devi Parikh</a:t>
            </a:r>
            <a:endParaRPr lang="en-US" sz="1400" dirty="0">
              <a:solidFill>
                <a:schemeClr val="tx1"/>
              </a:solidFill>
            </a:endParaRPr>
          </a:p>
        </p:txBody>
      </p:sp>
    </p:spTree>
    <p:extLst>
      <p:ext uri="{BB962C8B-B14F-4D97-AF65-F5344CB8AC3E}">
        <p14:creationId xmlns:p14="http://schemas.microsoft.com/office/powerpoint/2010/main" val="2834454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4">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7-02-21 at 10.18.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789" y="5577065"/>
            <a:ext cx="4267200" cy="787400"/>
          </a:xfrm>
          <a:prstGeom prst="rect">
            <a:avLst/>
          </a:prstGeom>
        </p:spPr>
      </p:pic>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3" name="TextBox 2"/>
          <p:cNvSpPr txBox="1"/>
          <p:nvPr/>
        </p:nvSpPr>
        <p:spPr>
          <a:xfrm>
            <a:off x="-1185333" y="1964267"/>
            <a:ext cx="184666" cy="369332"/>
          </a:xfrm>
          <a:prstGeom prst="rect">
            <a:avLst/>
          </a:prstGeom>
          <a:noFill/>
        </p:spPr>
        <p:txBody>
          <a:bodyPr wrap="none" rtlCol="0">
            <a:spAutoFit/>
          </a:bodyPr>
          <a:lstStyle/>
          <a:p>
            <a:endParaRPr lang="en-US" dirty="0"/>
          </a:p>
        </p:txBody>
      </p:sp>
      <p:sp>
        <p:nvSpPr>
          <p:cNvPr id="13" name="Footer Placeholder 12"/>
          <p:cNvSpPr>
            <a:spLocks noGrp="1"/>
          </p:cNvSpPr>
          <p:nvPr>
            <p:ph type="ftr" sz="quarter" idx="11"/>
          </p:nvPr>
        </p:nvSpPr>
        <p:spPr/>
        <p:txBody>
          <a:bodyPr/>
          <a:lstStyle/>
          <a:p>
            <a:r>
              <a:rPr lang="en-US" smtClean="0"/>
              <a:t>Shuangfei Fan</a:t>
            </a:r>
            <a:endParaRPr lang="en-US"/>
          </a:p>
        </p:txBody>
      </p:sp>
      <p:sp>
        <p:nvSpPr>
          <p:cNvPr id="14" name="Slide Number Placeholder 13"/>
          <p:cNvSpPr>
            <a:spLocks noGrp="1"/>
          </p:cNvSpPr>
          <p:nvPr>
            <p:ph type="sldNum" sz="quarter" idx="12"/>
          </p:nvPr>
        </p:nvSpPr>
        <p:spPr/>
        <p:txBody>
          <a:bodyPr/>
          <a:lstStyle/>
          <a:p>
            <a:fld id="{63E15ED0-6B91-3E46-8AA4-6E348A3E944A}" type="slidenum">
              <a:rPr lang="en-US" smtClean="0"/>
              <a:t>14</a:t>
            </a:fld>
            <a:endParaRPr lang="en-US"/>
          </a:p>
        </p:txBody>
      </p:sp>
      <p:sp>
        <p:nvSpPr>
          <p:cNvPr id="15" name="Date Placeholder 14"/>
          <p:cNvSpPr>
            <a:spLocks noGrp="1"/>
          </p:cNvSpPr>
          <p:nvPr>
            <p:ph type="dt" sz="half" idx="10"/>
          </p:nvPr>
        </p:nvSpPr>
        <p:spPr/>
        <p:txBody>
          <a:bodyPr/>
          <a:lstStyle/>
          <a:p>
            <a:r>
              <a:rPr lang="en-US" smtClean="0"/>
              <a:t>2/21/17</a:t>
            </a:r>
            <a:endParaRPr lang="en-US"/>
          </a:p>
        </p:txBody>
      </p:sp>
      <p:sp>
        <p:nvSpPr>
          <p:cNvPr id="17" name="Slide Number Placeholder 24"/>
          <p:cNvSpPr txBox="1">
            <a:spLocks/>
          </p:cNvSpPr>
          <p:nvPr/>
        </p:nvSpPr>
        <p:spPr>
          <a:xfrm>
            <a:off x="6553200" y="6357938"/>
            <a:ext cx="2133600" cy="365125"/>
          </a:xfrm>
          <a:prstGeom prst="rect">
            <a:avLst/>
          </a:prstGeom>
        </p:spPr>
        <p:txBody>
          <a:bodyPr vert="horz" lIns="91440" tIns="45720" rIns="91440" bIns="45720" rtlCol="0" anchor="ctr"/>
          <a:lstStyle>
            <a:defPPr>
              <a:defRPr lang="en-US"/>
            </a:defPPr>
            <a:lvl1pPr marL="0" algn="r" defTabSz="457200" rtl="0" eaLnBrk="0" latinLnBrk="0" hangingPunct="0">
              <a:defRPr sz="2400" kern="1200">
                <a:solidFill>
                  <a:schemeClr val="tx1"/>
                </a:solidFill>
                <a:latin typeface="Arial" charset="0"/>
                <a:ea typeface="ＭＳ Ｐゴシック" charset="0"/>
                <a:cs typeface="ＭＳ Ｐゴシック" charset="0"/>
              </a:defRPr>
            </a:lvl1pPr>
            <a:lvl2pPr marL="37931725" indent="-37474525" algn="l" defTabSz="457200" rtl="0" eaLnBrk="0" latinLnBrk="0" hangingPunct="0">
              <a:defRPr sz="2400" kern="1200">
                <a:solidFill>
                  <a:schemeClr val="tx1"/>
                </a:solidFill>
                <a:latin typeface="Arial" charset="0"/>
                <a:ea typeface="ＭＳ Ｐゴシック" charset="0"/>
                <a:cs typeface="+mn-cs"/>
              </a:defRPr>
            </a:lvl2pPr>
            <a:lvl3pPr marL="914400" algn="l" defTabSz="457200" rtl="0" eaLnBrk="0" latinLnBrk="0" hangingPunct="0">
              <a:defRPr sz="2400" kern="1200">
                <a:solidFill>
                  <a:schemeClr val="tx1"/>
                </a:solidFill>
                <a:latin typeface="Arial" charset="0"/>
                <a:ea typeface="ＭＳ Ｐゴシック" charset="0"/>
                <a:cs typeface="+mn-cs"/>
              </a:defRPr>
            </a:lvl3pPr>
            <a:lvl4pPr marL="1371600" algn="l" defTabSz="457200" rtl="0" eaLnBrk="0" latinLnBrk="0" hangingPunct="0">
              <a:defRPr sz="2400" kern="1200">
                <a:solidFill>
                  <a:schemeClr val="tx1"/>
                </a:solidFill>
                <a:latin typeface="Arial" charset="0"/>
                <a:ea typeface="ＭＳ Ｐゴシック" charset="0"/>
                <a:cs typeface="+mn-cs"/>
              </a:defRPr>
            </a:lvl4pPr>
            <a:lvl5pPr marL="1828800" algn="l" defTabSz="457200" rtl="0" eaLnBrk="0" latinLnBrk="0" hangingPunct="0">
              <a:defRPr sz="2400" kern="1200">
                <a:solidFill>
                  <a:schemeClr val="tx1"/>
                </a:solidFill>
                <a:latin typeface="Arial" charset="0"/>
                <a:ea typeface="ＭＳ Ｐゴシック" charset="0"/>
                <a:cs typeface="+mn-cs"/>
              </a:defRPr>
            </a:lvl5pPr>
            <a:lvl6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eaLnBrk="1" hangingPunct="1"/>
            <a:fld id="{6DDBB416-6B89-0044-8829-7F5F29AD11C2}" type="slidenum">
              <a:rPr lang="en-US" sz="1200" smtClean="0">
                <a:solidFill>
                  <a:srgbClr val="898989"/>
                </a:solidFill>
                <a:latin typeface="Calibri" charset="0"/>
              </a:rPr>
              <a:pPr eaLnBrk="1" hangingPunct="1"/>
              <a:t>14</a:t>
            </a:fld>
            <a:endParaRPr lang="en-US" sz="1200">
              <a:solidFill>
                <a:srgbClr val="898989"/>
              </a:solidFill>
              <a:latin typeface="Calibri" charset="0"/>
            </a:endParaRPr>
          </a:p>
        </p:txBody>
      </p:sp>
      <p:cxnSp>
        <p:nvCxnSpPr>
          <p:cNvPr id="74" name="Straight Connector 73"/>
          <p:cNvCxnSpPr/>
          <p:nvPr/>
        </p:nvCxnSpPr>
        <p:spPr>
          <a:xfrm rot="10800000">
            <a:off x="4356790" y="3068212"/>
            <a:ext cx="3013075" cy="28575"/>
          </a:xfrm>
          <a:prstGeom prst="line">
            <a:avLst/>
          </a:prstGeom>
          <a:ln>
            <a:solidFill>
              <a:srgbClr val="00C8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16200000" flipH="1">
            <a:off x="6553096" y="3951656"/>
            <a:ext cx="1633538" cy="0"/>
          </a:xfrm>
          <a:prstGeom prst="line">
            <a:avLst/>
          </a:prstGeom>
          <a:ln>
            <a:solidFill>
              <a:srgbClr val="00C8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4486965" y="4138188"/>
            <a:ext cx="1254125" cy="0"/>
          </a:xfrm>
          <a:prstGeom prst="line">
            <a:avLst/>
          </a:prstGeom>
          <a:ln>
            <a:solidFill>
              <a:srgbClr val="00C8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10800000">
            <a:off x="4364728" y="3501600"/>
            <a:ext cx="711200" cy="11112"/>
          </a:xfrm>
          <a:prstGeom prst="line">
            <a:avLst/>
          </a:prstGeom>
          <a:ln>
            <a:solidFill>
              <a:srgbClr val="00C800"/>
            </a:solidFill>
            <a:prstDash val="sysDash"/>
          </a:ln>
          <a:effectLst/>
        </p:spPr>
        <p:style>
          <a:lnRef idx="2">
            <a:schemeClr val="accent1"/>
          </a:lnRef>
          <a:fillRef idx="0">
            <a:schemeClr val="accent1"/>
          </a:fillRef>
          <a:effectRef idx="1">
            <a:schemeClr val="accent1"/>
          </a:effectRef>
          <a:fontRef idx="minor">
            <a:schemeClr val="tx1"/>
          </a:fontRef>
        </p:style>
      </p:cxnSp>
      <p:sp>
        <p:nvSpPr>
          <p:cNvPr id="78" name="Donut 77"/>
          <p:cNvSpPr>
            <a:spLocks noChangeAspect="1"/>
          </p:cNvSpPr>
          <p:nvPr/>
        </p:nvSpPr>
        <p:spPr bwMode="auto">
          <a:xfrm>
            <a:off x="4656828" y="3058687"/>
            <a:ext cx="903287" cy="966788"/>
          </a:xfrm>
          <a:prstGeom prst="donut">
            <a:avLst>
              <a:gd name="adj" fmla="val 17435"/>
            </a:avLst>
          </a:prstGeom>
          <a:noFill/>
          <a:ln>
            <a:solidFill>
              <a:srgbClr val="00C8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chemeClr val="tx1"/>
              </a:solidFill>
            </a:endParaRPr>
          </a:p>
        </p:txBody>
      </p:sp>
      <p:grpSp>
        <p:nvGrpSpPr>
          <p:cNvPr id="79" name="Group 142"/>
          <p:cNvGrpSpPr>
            <a:grpSpLocks noChangeAspect="1"/>
          </p:cNvGrpSpPr>
          <p:nvPr/>
        </p:nvGrpSpPr>
        <p:grpSpPr bwMode="auto">
          <a:xfrm>
            <a:off x="6706290" y="2596725"/>
            <a:ext cx="1323975" cy="966787"/>
            <a:chOff x="5667833" y="3364517"/>
            <a:chExt cx="1655931" cy="1207524"/>
          </a:xfrm>
        </p:grpSpPr>
        <p:sp>
          <p:nvSpPr>
            <p:cNvPr id="80" name="Donut 79"/>
            <p:cNvSpPr/>
            <p:nvPr/>
          </p:nvSpPr>
          <p:spPr>
            <a:xfrm>
              <a:off x="5927938" y="3364517"/>
              <a:ext cx="1129765" cy="1207524"/>
            </a:xfrm>
            <a:prstGeom prst="donut">
              <a:avLst>
                <a:gd name="adj" fmla="val 17435"/>
              </a:avLst>
            </a:prstGeom>
            <a:noFill/>
            <a:ln>
              <a:solidFill>
                <a:srgbClr val="00C8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008000"/>
                </a:solidFill>
              </a:endParaRPr>
            </a:p>
          </p:txBody>
        </p:sp>
        <p:sp>
          <p:nvSpPr>
            <p:cNvPr id="81" name="TextBox 80"/>
            <p:cNvSpPr txBox="1"/>
            <p:nvPr/>
          </p:nvSpPr>
          <p:spPr>
            <a:xfrm>
              <a:off x="5667833" y="3546935"/>
              <a:ext cx="1655931" cy="731652"/>
            </a:xfrm>
            <a:prstGeom prst="rect">
              <a:avLst/>
            </a:prstGeom>
            <a:noFill/>
          </p:spPr>
          <p:txBody>
            <a:bodyPr>
              <a:spAutoFit/>
            </a:bodyPr>
            <a:lstStyle/>
            <a:p>
              <a:pPr algn="ctr" fontAlgn="auto">
                <a:spcBef>
                  <a:spcPts val="0"/>
                </a:spcBef>
                <a:spcAft>
                  <a:spcPts val="0"/>
                </a:spcAft>
                <a:defRPr/>
              </a:pPr>
              <a:r>
                <a:rPr lang="en-US" sz="3200" b="1" dirty="0">
                  <a:solidFill>
                    <a:srgbClr val="00C800"/>
                  </a:solidFill>
                  <a:latin typeface="+mn-lt"/>
                  <a:ea typeface="+mn-ea"/>
                  <a:cs typeface="+mn-cs"/>
                </a:rPr>
                <a:t>Clive</a:t>
              </a:r>
            </a:p>
          </p:txBody>
        </p:sp>
      </p:grpSp>
      <p:sp>
        <p:nvSpPr>
          <p:cNvPr id="82" name="TextBox 81"/>
          <p:cNvSpPr txBox="1">
            <a:spLocks noChangeArrowheads="1"/>
          </p:cNvSpPr>
          <p:nvPr/>
        </p:nvSpPr>
        <p:spPr bwMode="auto">
          <a:xfrm>
            <a:off x="-364036" y="5215365"/>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Calibri" charset="0"/>
              </a:rPr>
              <a:t>Infer image category using max-likelihood</a:t>
            </a:r>
          </a:p>
        </p:txBody>
      </p:sp>
      <p:sp>
        <p:nvSpPr>
          <p:cNvPr id="83" name="Oval 82"/>
          <p:cNvSpPr/>
          <p:nvPr/>
        </p:nvSpPr>
        <p:spPr>
          <a:xfrm>
            <a:off x="788090" y="1945850"/>
            <a:ext cx="3581400" cy="527050"/>
          </a:xfrm>
          <a:prstGeom prst="ellipse">
            <a:avLst/>
          </a:prstGeom>
          <a:noFill/>
          <a:ln w="381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4" name="Oval 83"/>
          <p:cNvSpPr/>
          <p:nvPr/>
        </p:nvSpPr>
        <p:spPr>
          <a:xfrm>
            <a:off x="1003990" y="2387175"/>
            <a:ext cx="2382838" cy="527050"/>
          </a:xfrm>
          <a:prstGeom prst="ellipse">
            <a:avLst/>
          </a:prstGeom>
          <a:noFill/>
          <a:ln w="381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5" name="Oval 84"/>
          <p:cNvSpPr/>
          <p:nvPr/>
        </p:nvSpPr>
        <p:spPr>
          <a:xfrm>
            <a:off x="1003990" y="3134887"/>
            <a:ext cx="2382838" cy="527050"/>
          </a:xfrm>
          <a:prstGeom prst="ellipse">
            <a:avLst/>
          </a:prstGeom>
          <a:noFill/>
          <a:ln w="381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6" name="Rectangle 85"/>
          <p:cNvSpPr>
            <a:spLocks noChangeArrowheads="1"/>
          </p:cNvSpPr>
          <p:nvPr/>
        </p:nvSpPr>
        <p:spPr bwMode="auto">
          <a:xfrm>
            <a:off x="515040" y="733171"/>
            <a:ext cx="77644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a:solidFill>
                  <a:srgbClr val="000000"/>
                </a:solidFill>
                <a:latin typeface="Calibri "/>
                <a:cs typeface="Calibri "/>
              </a:rPr>
              <a:t>Can predict new classes based on their relationships to existing classes – without training images</a:t>
            </a:r>
          </a:p>
        </p:txBody>
      </p:sp>
      <p:pic>
        <p:nvPicPr>
          <p:cNvPr id="87" name="Picture 86"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0053" y="1323550"/>
            <a:ext cx="26050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60053" y="1394987"/>
            <a:ext cx="2027237"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60053" y="1425150"/>
            <a:ext cx="2324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 name="Group 98"/>
          <p:cNvGrpSpPr>
            <a:grpSpLocks/>
          </p:cNvGrpSpPr>
          <p:nvPr/>
        </p:nvGrpSpPr>
        <p:grpSpPr bwMode="auto">
          <a:xfrm>
            <a:off x="-88210" y="1895050"/>
            <a:ext cx="4491038" cy="1728787"/>
            <a:chOff x="159627" y="2468563"/>
            <a:chExt cx="4491373" cy="1729556"/>
          </a:xfrm>
        </p:grpSpPr>
        <p:sp>
          <p:nvSpPr>
            <p:cNvPr id="91" name="TextBox 21"/>
            <p:cNvSpPr txBox="1">
              <a:spLocks noChangeArrowheads="1"/>
            </p:cNvSpPr>
            <p:nvPr/>
          </p:nvSpPr>
          <p:spPr bwMode="auto">
            <a:xfrm>
              <a:off x="222121" y="2468563"/>
              <a:ext cx="1298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srgbClr val="FF0000"/>
                  </a:solidFill>
                  <a:latin typeface="Calibri" charset="0"/>
                </a:rPr>
                <a:t>Age:</a:t>
              </a:r>
            </a:p>
          </p:txBody>
        </p:sp>
        <p:grpSp>
          <p:nvGrpSpPr>
            <p:cNvPr id="92" name="Group 41"/>
            <p:cNvGrpSpPr>
              <a:grpSpLocks/>
            </p:cNvGrpSpPr>
            <p:nvPr/>
          </p:nvGrpSpPr>
          <p:grpSpPr bwMode="auto">
            <a:xfrm>
              <a:off x="938900" y="2482852"/>
              <a:ext cx="3712100" cy="977274"/>
              <a:chOff x="1213055" y="2483434"/>
              <a:chExt cx="3711741" cy="976614"/>
            </a:xfrm>
          </p:grpSpPr>
          <p:sp>
            <p:nvSpPr>
              <p:cNvPr id="98" name="TextBox 23"/>
              <p:cNvSpPr txBox="1">
                <a:spLocks noChangeArrowheads="1"/>
              </p:cNvSpPr>
              <p:nvPr/>
            </p:nvSpPr>
            <p:spPr bwMode="auto">
              <a:xfrm>
                <a:off x="3437685" y="2483434"/>
                <a:ext cx="1487111" cy="52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00FF"/>
                    </a:solidFill>
                    <a:latin typeface="Calibri" charset="0"/>
                  </a:rPr>
                  <a:t>Scarlett</a:t>
                </a:r>
              </a:p>
            </p:txBody>
          </p:sp>
          <p:sp>
            <p:nvSpPr>
              <p:cNvPr id="99" name="TextBox 24"/>
              <p:cNvSpPr txBox="1">
                <a:spLocks noChangeArrowheads="1"/>
              </p:cNvSpPr>
              <p:nvPr/>
            </p:nvSpPr>
            <p:spPr bwMode="auto">
              <a:xfrm>
                <a:off x="2389047" y="2486002"/>
                <a:ext cx="1187676" cy="52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C800"/>
                    </a:solidFill>
                    <a:latin typeface="Calibri" charset="0"/>
                  </a:rPr>
                  <a:t>Clive</a:t>
                </a:r>
              </a:p>
            </p:txBody>
          </p:sp>
          <p:sp>
            <p:nvSpPr>
              <p:cNvPr id="100" name="TextBox 25"/>
              <p:cNvSpPr txBox="1">
                <a:spLocks noChangeArrowheads="1"/>
              </p:cNvSpPr>
              <p:nvPr/>
            </p:nvSpPr>
            <p:spPr bwMode="auto">
              <a:xfrm>
                <a:off x="1213055" y="2486002"/>
                <a:ext cx="1482612" cy="52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00FF"/>
                    </a:solidFill>
                    <a:latin typeface="Calibri" charset="0"/>
                  </a:rPr>
                  <a:t>Hugh</a:t>
                </a:r>
              </a:p>
            </p:txBody>
          </p:sp>
          <p:pic>
            <p:nvPicPr>
              <p:cNvPr id="101" name="Picture 26"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61498" y="2646341"/>
                <a:ext cx="317557" cy="27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27"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43280" y="2647709"/>
                <a:ext cx="317557" cy="27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Box 28"/>
              <p:cNvSpPr txBox="1">
                <a:spLocks noChangeArrowheads="1"/>
              </p:cNvSpPr>
              <p:nvPr/>
            </p:nvSpPr>
            <p:spPr bwMode="auto">
              <a:xfrm>
                <a:off x="1516776" y="2937181"/>
                <a:ext cx="1232344" cy="52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a:solidFill>
                      <a:srgbClr val="0000FF"/>
                    </a:solidFill>
                    <a:latin typeface="Calibri" charset="0"/>
                  </a:rPr>
                  <a:t>Jared</a:t>
                </a:r>
              </a:p>
            </p:txBody>
          </p:sp>
          <p:sp>
            <p:nvSpPr>
              <p:cNvPr id="104" name="TextBox 29"/>
              <p:cNvSpPr txBox="1">
                <a:spLocks noChangeArrowheads="1"/>
              </p:cNvSpPr>
              <p:nvPr/>
            </p:nvSpPr>
            <p:spPr bwMode="auto">
              <a:xfrm>
                <a:off x="2677335" y="2930778"/>
                <a:ext cx="1272890" cy="52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C800"/>
                    </a:solidFill>
                    <a:latin typeface="Calibri" charset="0"/>
                  </a:rPr>
                  <a:t>Miley</a:t>
                </a:r>
              </a:p>
            </p:txBody>
          </p:sp>
          <p:pic>
            <p:nvPicPr>
              <p:cNvPr id="105" name="Picture 30"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73018" y="3107576"/>
                <a:ext cx="317557" cy="27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3" name="TextBox 32"/>
            <p:cNvSpPr txBox="1">
              <a:spLocks noChangeArrowheads="1"/>
            </p:cNvSpPr>
            <p:nvPr/>
          </p:nvSpPr>
          <p:spPr bwMode="auto">
            <a:xfrm>
              <a:off x="159627" y="3674244"/>
              <a:ext cx="1489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srgbClr val="FF0000"/>
                  </a:solidFill>
                  <a:latin typeface="Calibri" charset="0"/>
                </a:rPr>
                <a:t>Smiling:</a:t>
              </a:r>
            </a:p>
          </p:txBody>
        </p:sp>
        <p:grpSp>
          <p:nvGrpSpPr>
            <p:cNvPr id="94" name="Group 40"/>
            <p:cNvGrpSpPr>
              <a:grpSpLocks/>
            </p:cNvGrpSpPr>
            <p:nvPr/>
          </p:nvGrpSpPr>
          <p:grpSpPr bwMode="auto">
            <a:xfrm>
              <a:off x="1251593" y="3671069"/>
              <a:ext cx="2452883" cy="525793"/>
              <a:chOff x="621636" y="3671608"/>
              <a:chExt cx="2453694" cy="525793"/>
            </a:xfrm>
          </p:grpSpPr>
          <p:sp>
            <p:nvSpPr>
              <p:cNvPr id="95" name="TextBox 33"/>
              <p:cNvSpPr txBox="1">
                <a:spLocks noChangeArrowheads="1"/>
              </p:cNvSpPr>
              <p:nvPr/>
            </p:nvSpPr>
            <p:spPr bwMode="auto">
              <a:xfrm>
                <a:off x="1815181" y="3671608"/>
                <a:ext cx="12601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00FF"/>
                    </a:solidFill>
                    <a:latin typeface="Calibri" charset="0"/>
                  </a:rPr>
                  <a:t>Jared</a:t>
                </a:r>
              </a:p>
            </p:txBody>
          </p:sp>
          <p:sp>
            <p:nvSpPr>
              <p:cNvPr id="96" name="TextBox 34"/>
              <p:cNvSpPr txBox="1">
                <a:spLocks noChangeArrowheads="1"/>
              </p:cNvSpPr>
              <p:nvPr/>
            </p:nvSpPr>
            <p:spPr bwMode="auto">
              <a:xfrm>
                <a:off x="621636" y="3674181"/>
                <a:ext cx="12655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00C800"/>
                    </a:solidFill>
                    <a:latin typeface="Calibri" charset="0"/>
                  </a:rPr>
                  <a:t>Miley</a:t>
                </a:r>
              </a:p>
            </p:txBody>
          </p:sp>
          <p:pic>
            <p:nvPicPr>
              <p:cNvPr id="97" name="Picture 35"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29590" y="3805273"/>
                <a:ext cx="317465" cy="28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6" name="Group 131"/>
          <p:cNvGrpSpPr>
            <a:grpSpLocks/>
          </p:cNvGrpSpPr>
          <p:nvPr/>
        </p:nvGrpSpPr>
        <p:grpSpPr bwMode="auto">
          <a:xfrm>
            <a:off x="3794815" y="1806150"/>
            <a:ext cx="4833938" cy="3521075"/>
            <a:chOff x="2226130" y="2491332"/>
            <a:chExt cx="4832961" cy="3519964"/>
          </a:xfrm>
        </p:grpSpPr>
        <p:cxnSp>
          <p:nvCxnSpPr>
            <p:cNvPr id="107" name="Straight Arrow Connector 106"/>
            <p:cNvCxnSpPr/>
            <p:nvPr/>
          </p:nvCxnSpPr>
          <p:spPr>
            <a:xfrm flipV="1">
              <a:off x="2787991" y="5487586"/>
              <a:ext cx="42711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8" name="TextBox 43"/>
            <p:cNvSpPr txBox="1">
              <a:spLocks noChangeArrowheads="1"/>
            </p:cNvSpPr>
            <p:nvPr/>
          </p:nvSpPr>
          <p:spPr bwMode="auto">
            <a:xfrm rot="-5400000">
              <a:off x="1003453" y="3714009"/>
              <a:ext cx="303013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latin typeface="Calibri" charset="0"/>
                </a:rPr>
                <a:t>Smiling</a:t>
              </a:r>
            </a:p>
          </p:txBody>
        </p:sp>
        <p:sp>
          <p:nvSpPr>
            <p:cNvPr id="109" name="TextBox 44"/>
            <p:cNvSpPr txBox="1">
              <a:spLocks noChangeArrowheads="1"/>
            </p:cNvSpPr>
            <p:nvPr/>
          </p:nvSpPr>
          <p:spPr bwMode="auto">
            <a:xfrm>
              <a:off x="2801034" y="5426520"/>
              <a:ext cx="425558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latin typeface="Calibri" charset="0"/>
                </a:rPr>
                <a:t>Age</a:t>
              </a:r>
            </a:p>
          </p:txBody>
        </p:sp>
        <p:cxnSp>
          <p:nvCxnSpPr>
            <p:cNvPr id="110" name="Straight Arrow Connector 109"/>
            <p:cNvCxnSpPr/>
            <p:nvPr/>
          </p:nvCxnSpPr>
          <p:spPr>
            <a:xfrm rot="5400000" flipH="1" flipV="1">
              <a:off x="1270026" y="3998187"/>
              <a:ext cx="301371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1" name="TextBox 110"/>
          <p:cNvSpPr txBox="1"/>
          <p:nvPr/>
        </p:nvSpPr>
        <p:spPr bwMode="auto">
          <a:xfrm>
            <a:off x="4502840" y="3196800"/>
            <a:ext cx="1238250" cy="584200"/>
          </a:xfrm>
          <a:prstGeom prst="rect">
            <a:avLst/>
          </a:prstGeom>
          <a:noFill/>
        </p:spPr>
        <p:txBody>
          <a:bodyPr>
            <a:spAutoFit/>
          </a:bodyPr>
          <a:lstStyle/>
          <a:p>
            <a:pPr algn="ctr" fontAlgn="auto">
              <a:spcBef>
                <a:spcPts val="0"/>
              </a:spcBef>
              <a:spcAft>
                <a:spcPts val="0"/>
              </a:spcAft>
              <a:defRPr/>
            </a:pPr>
            <a:r>
              <a:rPr lang="en-US" sz="3200" b="1" dirty="0" err="1">
                <a:solidFill>
                  <a:srgbClr val="00C800"/>
                </a:solidFill>
                <a:latin typeface="+mn-lt"/>
                <a:ea typeface="+mn-ea"/>
                <a:cs typeface="+mn-cs"/>
              </a:rPr>
              <a:t>Miley</a:t>
            </a:r>
            <a:endParaRPr lang="en-US" sz="3200" b="1" dirty="0">
              <a:solidFill>
                <a:srgbClr val="00C800"/>
              </a:solidFill>
              <a:latin typeface="+mn-lt"/>
              <a:ea typeface="+mn-ea"/>
              <a:cs typeface="+mn-cs"/>
            </a:endParaRPr>
          </a:p>
        </p:txBody>
      </p:sp>
      <p:grpSp>
        <p:nvGrpSpPr>
          <p:cNvPr id="112" name="Group 95"/>
          <p:cNvGrpSpPr>
            <a:grpSpLocks/>
          </p:cNvGrpSpPr>
          <p:nvPr/>
        </p:nvGrpSpPr>
        <p:grpSpPr bwMode="auto">
          <a:xfrm>
            <a:off x="5550590" y="1793450"/>
            <a:ext cx="3027363" cy="2825750"/>
            <a:chOff x="5797932" y="2379663"/>
            <a:chExt cx="3027616" cy="2825414"/>
          </a:xfrm>
        </p:grpSpPr>
        <p:grpSp>
          <p:nvGrpSpPr>
            <p:cNvPr id="113" name="Group 94"/>
            <p:cNvGrpSpPr>
              <a:grpSpLocks/>
            </p:cNvGrpSpPr>
            <p:nvPr/>
          </p:nvGrpSpPr>
          <p:grpSpPr bwMode="auto">
            <a:xfrm>
              <a:off x="5797932" y="2379663"/>
              <a:ext cx="3027616" cy="2825414"/>
              <a:chOff x="5797932" y="2379663"/>
              <a:chExt cx="3027616" cy="2825414"/>
            </a:xfrm>
          </p:grpSpPr>
          <p:grpSp>
            <p:nvGrpSpPr>
              <p:cNvPr id="115" name="Group 89"/>
              <p:cNvGrpSpPr>
                <a:grpSpLocks/>
              </p:cNvGrpSpPr>
              <p:nvPr/>
            </p:nvGrpSpPr>
            <p:grpSpPr bwMode="auto">
              <a:xfrm>
                <a:off x="7707948" y="4120515"/>
                <a:ext cx="1117600" cy="966470"/>
                <a:chOff x="7707948" y="4120515"/>
                <a:chExt cx="1117600" cy="966470"/>
              </a:xfrm>
            </p:grpSpPr>
            <p:grpSp>
              <p:nvGrpSpPr>
                <p:cNvPr id="132" name="Group 45"/>
                <p:cNvGrpSpPr>
                  <a:grpSpLocks noChangeAspect="1"/>
                </p:cNvGrpSpPr>
                <p:nvPr/>
              </p:nvGrpSpPr>
              <p:grpSpPr bwMode="auto">
                <a:xfrm>
                  <a:off x="7946831" y="4272711"/>
                  <a:ext cx="685800" cy="685800"/>
                  <a:chOff x="1099880" y="1604775"/>
                  <a:chExt cx="1067185" cy="1040991"/>
                </a:xfrm>
              </p:grpSpPr>
              <p:pic>
                <p:nvPicPr>
                  <p:cNvPr id="134"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99880" y="1604775"/>
                    <a:ext cx="914154" cy="91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77100" y="1672333"/>
                    <a:ext cx="914659" cy="91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50950" y="1732081"/>
                    <a:ext cx="916115" cy="91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 name="Donut 132"/>
                <p:cNvSpPr/>
                <p:nvPr/>
              </p:nvSpPr>
              <p:spPr bwMode="auto">
                <a:xfrm>
                  <a:off x="7707855" y="4120943"/>
                  <a:ext cx="1117693" cy="966673"/>
                </a:xfrm>
                <a:prstGeom prst="donut">
                  <a:avLst>
                    <a:gd name="adj" fmla="val 17435"/>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chemeClr val="tx1"/>
                    </a:solidFill>
                  </a:endParaRPr>
                </a:p>
              </p:txBody>
            </p:sp>
          </p:grpSp>
          <p:grpSp>
            <p:nvGrpSpPr>
              <p:cNvPr id="116" name="Group 93"/>
              <p:cNvGrpSpPr>
                <a:grpSpLocks/>
              </p:cNvGrpSpPr>
              <p:nvPr/>
            </p:nvGrpSpPr>
            <p:grpSpPr bwMode="auto">
              <a:xfrm>
                <a:off x="5973761" y="2379663"/>
                <a:ext cx="1583689" cy="1097280"/>
                <a:chOff x="5973761" y="2379663"/>
                <a:chExt cx="1583689" cy="1097280"/>
              </a:xfrm>
            </p:grpSpPr>
            <p:grpSp>
              <p:nvGrpSpPr>
                <p:cNvPr id="125" name="Group 53"/>
                <p:cNvGrpSpPr>
                  <a:grpSpLocks noChangeAspect="1"/>
                </p:cNvGrpSpPr>
                <p:nvPr/>
              </p:nvGrpSpPr>
              <p:grpSpPr bwMode="auto">
                <a:xfrm>
                  <a:off x="6365859" y="2560638"/>
                  <a:ext cx="685800" cy="685800"/>
                  <a:chOff x="4866463" y="2289322"/>
                  <a:chExt cx="1067955" cy="1043029"/>
                </a:xfrm>
              </p:grpSpPr>
              <p:pic>
                <p:nvPicPr>
                  <p:cNvPr id="129" name="Pictur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866463" y="2289322"/>
                    <a:ext cx="914154" cy="91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28834" y="2344454"/>
                    <a:ext cx="914154" cy="91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20264" y="2418263"/>
                    <a:ext cx="914154" cy="91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6" name="Group 132"/>
                <p:cNvGrpSpPr>
                  <a:grpSpLocks noChangeAspect="1"/>
                </p:cNvGrpSpPr>
                <p:nvPr/>
              </p:nvGrpSpPr>
              <p:grpSpPr bwMode="auto">
                <a:xfrm>
                  <a:off x="5973761" y="2379663"/>
                  <a:ext cx="1583689" cy="1097280"/>
                  <a:chOff x="4033946" y="2491331"/>
                  <a:chExt cx="1979258" cy="1371959"/>
                </a:xfrm>
              </p:grpSpPr>
              <p:sp>
                <p:nvSpPr>
                  <p:cNvPr id="127" name="Donut 126"/>
                  <p:cNvSpPr/>
                  <p:nvPr/>
                </p:nvSpPr>
                <p:spPr>
                  <a:xfrm>
                    <a:off x="4328104" y="2491331"/>
                    <a:ext cx="1371072" cy="1371399"/>
                  </a:xfrm>
                  <a:prstGeom prst="donut">
                    <a:avLst>
                      <a:gd name="adj" fmla="val 17435"/>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chemeClr val="tx1"/>
                      </a:solidFill>
                    </a:endParaRPr>
                  </a:p>
                </p:txBody>
              </p:sp>
              <p:sp>
                <p:nvSpPr>
                  <p:cNvPr id="128" name="TextBox 45"/>
                  <p:cNvSpPr txBox="1">
                    <a:spLocks noChangeArrowheads="1"/>
                  </p:cNvSpPr>
                  <p:nvPr/>
                </p:nvSpPr>
                <p:spPr bwMode="auto">
                  <a:xfrm>
                    <a:off x="4033946" y="2843923"/>
                    <a:ext cx="1979258" cy="73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0000FF"/>
                        </a:solidFill>
                        <a:latin typeface="Calibri" charset="0"/>
                      </a:rPr>
                      <a:t>S</a:t>
                    </a:r>
                  </a:p>
                </p:txBody>
              </p:sp>
            </p:grpSp>
          </p:grpSp>
          <p:grpSp>
            <p:nvGrpSpPr>
              <p:cNvPr id="117" name="Group 88"/>
              <p:cNvGrpSpPr>
                <a:grpSpLocks/>
              </p:cNvGrpSpPr>
              <p:nvPr/>
            </p:nvGrpSpPr>
            <p:grpSpPr bwMode="auto">
              <a:xfrm>
                <a:off x="5797932" y="4074780"/>
                <a:ext cx="1079500" cy="1130297"/>
                <a:chOff x="5735067" y="3722680"/>
                <a:chExt cx="1079500" cy="1130297"/>
              </a:xfrm>
            </p:grpSpPr>
            <p:grpSp>
              <p:nvGrpSpPr>
                <p:cNvPr id="118" name="Group 62"/>
                <p:cNvGrpSpPr>
                  <a:grpSpLocks noChangeAspect="1"/>
                </p:cNvGrpSpPr>
                <p:nvPr/>
              </p:nvGrpSpPr>
              <p:grpSpPr bwMode="auto">
                <a:xfrm>
                  <a:off x="5895467" y="3930563"/>
                  <a:ext cx="685800" cy="685800"/>
                  <a:chOff x="2695466" y="4271213"/>
                  <a:chExt cx="1063638" cy="1063225"/>
                </a:xfrm>
              </p:grpSpPr>
              <p:pic>
                <p:nvPicPr>
                  <p:cNvPr id="122"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95466" y="4271213"/>
                    <a:ext cx="914659" cy="91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55959" y="4356309"/>
                    <a:ext cx="914154" cy="91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44445" y="4420753"/>
                    <a:ext cx="914659" cy="91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9" name="Group 134"/>
                <p:cNvGrpSpPr>
                  <a:grpSpLocks noChangeAspect="1"/>
                </p:cNvGrpSpPr>
                <p:nvPr/>
              </p:nvGrpSpPr>
              <p:grpSpPr bwMode="auto">
                <a:xfrm>
                  <a:off x="5735067" y="3722680"/>
                  <a:ext cx="1079500" cy="1130297"/>
                  <a:chOff x="5058216" y="3834693"/>
                  <a:chExt cx="1348605" cy="1411961"/>
                </a:xfrm>
              </p:grpSpPr>
              <p:sp>
                <p:nvSpPr>
                  <p:cNvPr id="120" name="Donut 119"/>
                  <p:cNvSpPr/>
                  <p:nvPr/>
                </p:nvSpPr>
                <p:spPr>
                  <a:xfrm rot="649019">
                    <a:off x="5087968" y="3834857"/>
                    <a:ext cx="1213846" cy="1411797"/>
                  </a:xfrm>
                  <a:prstGeom prst="donut">
                    <a:avLst>
                      <a:gd name="adj" fmla="val 17435"/>
                    </a:avLst>
                  </a:prstGeom>
                  <a:solidFill>
                    <a:schemeClr val="bg1"/>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chemeClr val="tx1"/>
                      </a:solidFill>
                    </a:endParaRPr>
                  </a:p>
                </p:txBody>
              </p:sp>
              <p:sp>
                <p:nvSpPr>
                  <p:cNvPr id="121" name="TextBox 47"/>
                  <p:cNvSpPr txBox="1">
                    <a:spLocks noChangeArrowheads="1"/>
                  </p:cNvSpPr>
                  <p:nvPr/>
                </p:nvSpPr>
                <p:spPr bwMode="auto">
                  <a:xfrm>
                    <a:off x="5058216" y="4189110"/>
                    <a:ext cx="1348605" cy="73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0000FF"/>
                        </a:solidFill>
                        <a:latin typeface="Calibri" charset="0"/>
                      </a:rPr>
                      <a:t>J</a:t>
                    </a:r>
                  </a:p>
                </p:txBody>
              </p:sp>
            </p:grpSp>
          </p:grpSp>
        </p:grpSp>
        <p:sp>
          <p:nvSpPr>
            <p:cNvPr id="114" name="TextBox 45"/>
            <p:cNvSpPr txBox="1">
              <a:spLocks noChangeArrowheads="1"/>
            </p:cNvSpPr>
            <p:nvPr/>
          </p:nvSpPr>
          <p:spPr bwMode="auto">
            <a:xfrm>
              <a:off x="7946831" y="4335925"/>
              <a:ext cx="73996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rgbClr val="0000FF"/>
                  </a:solidFill>
                  <a:latin typeface="Calibri" charset="0"/>
                </a:rPr>
                <a:t>H</a:t>
              </a:r>
            </a:p>
          </p:txBody>
        </p:sp>
      </p:grpSp>
      <p:sp>
        <p:nvSpPr>
          <p:cNvPr id="137" name="object 2"/>
          <p:cNvSpPr txBox="1">
            <a:spLocks/>
          </p:cNvSpPr>
          <p:nvPr/>
        </p:nvSpPr>
        <p:spPr>
          <a:xfrm>
            <a:off x="375986" y="54177"/>
            <a:ext cx="6917836" cy="526325"/>
          </a:xfrm>
          <a:prstGeom prst="rect">
            <a:avLst/>
          </a:prstGeom>
        </p:spPr>
        <p:txBody>
          <a:bodyPr vert="horz" wrap="square" lIns="0" tIns="94515" rIns="0" bIns="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905" algn="l"/>
            <a:r>
              <a:rPr lang="en-US" sz="2800" b="1" spc="-5" smtClean="0">
                <a:solidFill>
                  <a:schemeClr val="accent6"/>
                </a:solidFill>
              </a:rPr>
              <a:t>Relative Zero-shot Learning</a:t>
            </a:r>
            <a:endParaRPr lang="en-US" sz="2800" b="1" spc="-5" dirty="0">
              <a:solidFill>
                <a:schemeClr val="accent6"/>
              </a:solidFill>
            </a:endParaRPr>
          </a:p>
        </p:txBody>
      </p:sp>
      <p:sp>
        <p:nvSpPr>
          <p:cNvPr id="138" name="Footer Placeholder 12"/>
          <p:cNvSpPr txBox="1">
            <a:spLocks/>
          </p:cNvSpPr>
          <p:nvPr/>
        </p:nvSpPr>
        <p:spPr>
          <a:xfrm>
            <a:off x="6742565" y="6004832"/>
            <a:ext cx="2056720" cy="37023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tx1"/>
                </a:solidFill>
              </a:rPr>
              <a:t>Slide Credit: Devi Parikh</a:t>
            </a:r>
            <a:endParaRPr lang="en-US" sz="1400" dirty="0">
              <a:solidFill>
                <a:schemeClr val="tx1"/>
              </a:solidFill>
            </a:endParaRPr>
          </a:p>
        </p:txBody>
      </p:sp>
    </p:spTree>
    <p:extLst>
      <p:ext uri="{BB962C8B-B14F-4D97-AF65-F5344CB8AC3E}">
        <p14:creationId xmlns:p14="http://schemas.microsoft.com/office/powerpoint/2010/main" val="2834454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8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8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6"/>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84"/>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8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7"/>
                                        </p:tgtEl>
                                        <p:attrNameLst>
                                          <p:attrName>style.visibility</p:attrName>
                                        </p:attrNameLst>
                                      </p:cBhvr>
                                      <p:to>
                                        <p:strVal val="visible"/>
                                      </p:to>
                                    </p:set>
                                  </p:childTnLst>
                                </p:cTn>
                              </p:par>
                              <p:par>
                                <p:cTn id="73" presetID="1" presetClass="exit" presetSubtype="0" fill="hold" grpId="1" nodeType="withEffect">
                                  <p:stCondLst>
                                    <p:cond delay="0"/>
                                  </p:stCondLst>
                                  <p:childTnLst>
                                    <p:set>
                                      <p:cBhvr>
                                        <p:cTn id="74" dur="1" fill="hold">
                                          <p:stCondLst>
                                            <p:cond delay="0"/>
                                          </p:stCondLst>
                                        </p:cTn>
                                        <p:tgtEl>
                                          <p:spTgt spid="8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6" presetClass="emph" presetSubtype="0" accel="50000" decel="50000" fill="remove" nodeType="clickEffect">
                                  <p:stCondLst>
                                    <p:cond delay="0"/>
                                  </p:stCondLst>
                                  <p:childTnLst>
                                    <p:animScale>
                                      <p:cBhvr>
                                        <p:cTn id="84" dur="500" fill="hold"/>
                                        <p:tgtEl>
                                          <p:spTgt spid="112"/>
                                        </p:tgtEl>
                                      </p:cBhvr>
                                      <p:by x="150000" y="150000"/>
                                    </p:animScale>
                                  </p:childTnLst>
                                </p:cTn>
                              </p:par>
                            </p:childTnLst>
                          </p:cTn>
                        </p:par>
                      </p:childTnLst>
                    </p:cTn>
                  </p:par>
                  <p:par>
                    <p:cTn id="85" fill="hold">
                      <p:stCondLst>
                        <p:cond delay="indefinite"/>
                      </p:stCondLst>
                      <p:childTnLst>
                        <p:par>
                          <p:cTn id="86" fill="hold">
                            <p:stCondLst>
                              <p:cond delay="0"/>
                            </p:stCondLst>
                            <p:childTnLst>
                              <p:par>
                                <p:cTn id="87" presetID="6" presetClass="emph" presetSubtype="0" accel="50000" decel="50000" fill="remove" grpId="1" nodeType="clickEffect">
                                  <p:stCondLst>
                                    <p:cond delay="0"/>
                                  </p:stCondLst>
                                  <p:childTnLst>
                                    <p:animScale>
                                      <p:cBhvr>
                                        <p:cTn id="88" dur="500" fill="hold"/>
                                        <p:tgtEl>
                                          <p:spTgt spid="78"/>
                                        </p:tgtEl>
                                      </p:cBhvr>
                                      <p:by x="150000" y="150000"/>
                                    </p:animScale>
                                  </p:childTnLst>
                                </p:cTn>
                              </p:par>
                              <p:par>
                                <p:cTn id="89" presetID="6" presetClass="emph" presetSubtype="0" accel="50000" decel="50000" fill="remove" nodeType="withEffect">
                                  <p:stCondLst>
                                    <p:cond delay="0"/>
                                  </p:stCondLst>
                                  <p:childTnLst>
                                    <p:animScale>
                                      <p:cBhvr>
                                        <p:cTn id="90" dur="500" fill="hold"/>
                                        <p:tgtEl>
                                          <p:spTgt spid="79"/>
                                        </p:tgtEl>
                                      </p:cBhvr>
                                      <p:by x="150000" y="150000"/>
                                    </p:animScale>
                                  </p:childTnLst>
                                </p:cTn>
                              </p:par>
                              <p:par>
                                <p:cTn id="91" presetID="6" presetClass="emph" presetSubtype="0" accel="50000" decel="50000" fill="remove" grpId="1" nodeType="withEffect">
                                  <p:stCondLst>
                                    <p:cond delay="0"/>
                                  </p:stCondLst>
                                  <p:childTnLst>
                                    <p:animScale>
                                      <p:cBhvr>
                                        <p:cTn id="92" dur="500" fill="hold"/>
                                        <p:tgtEl>
                                          <p:spTgt spid="111"/>
                                        </p:tgtEl>
                                      </p:cBhvr>
                                      <p:by x="150000" y="150000"/>
                                    </p:animScale>
                                  </p:childTnLst>
                                </p:cTn>
                              </p:par>
                            </p:childTnLst>
                          </p:cTn>
                        </p:par>
                        <p:par>
                          <p:cTn id="93" fill="hold">
                            <p:stCondLst>
                              <p:cond delay="500"/>
                            </p:stCondLst>
                            <p:childTnLst>
                              <p:par>
                                <p:cTn id="94" presetID="1" presetClass="entr" presetSubtype="0" fill="hold" grpId="2" nodeType="afterEffect">
                                  <p:stCondLst>
                                    <p:cond delay="0"/>
                                  </p:stCondLst>
                                  <p:childTnLst>
                                    <p:set>
                                      <p:cBhvr>
                                        <p:cTn id="95" dur="1" fill="hold">
                                          <p:stCondLst>
                                            <p:cond delay="0"/>
                                          </p:stCondLst>
                                        </p:cTn>
                                        <p:tgtEl>
                                          <p:spTgt spid="78"/>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12"/>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79"/>
                                        </p:tgtEl>
                                        <p:attrNameLst>
                                          <p:attrName>style.visibility</p:attrName>
                                        </p:attrNameLst>
                                      </p:cBhvr>
                                      <p:to>
                                        <p:strVal val="visible"/>
                                      </p:to>
                                    </p:set>
                                  </p:childTnLst>
                                </p:cTn>
                              </p:par>
                              <p:par>
                                <p:cTn id="100" presetID="1" presetClass="entr" presetSubtype="0" fill="hold" grpId="2" nodeType="withEffect">
                                  <p:stCondLst>
                                    <p:cond delay="0"/>
                                  </p:stCondLst>
                                  <p:childTnLst>
                                    <p:set>
                                      <p:cBhvr>
                                        <p:cTn id="101" dur="1" fill="hold">
                                          <p:stCondLst>
                                            <p:cond delay="0"/>
                                          </p:stCondLst>
                                        </p:cTn>
                                        <p:tgtEl>
                                          <p:spTgt spid="111"/>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82"/>
                                        </p:tgtEl>
                                        <p:attrNameLst>
                                          <p:attrName>style.visibility</p:attrName>
                                        </p:attrNameLst>
                                      </p:cBhvr>
                                      <p:to>
                                        <p:strVal val="visible"/>
                                      </p:to>
                                    </p:set>
                                  </p:childTnLst>
                                </p:cTn>
                              </p:par>
                            </p:childTnLst>
                          </p:cTn>
                        </p:par>
                        <p:par>
                          <p:cTn id="106" fill="hold">
                            <p:stCondLst>
                              <p:cond delay="0"/>
                            </p:stCondLst>
                            <p:childTnLst>
                              <p:par>
                                <p:cTn id="107" presetID="1" presetClass="entr" presetSubtype="0" fill="hold" nodeType="after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8" grpId="0" animBg="1"/>
      <p:bldP spid="78" grpId="1" animBg="1"/>
      <p:bldP spid="78" grpId="2" animBg="1"/>
      <p:bldP spid="82" grpId="0"/>
      <p:bldP spid="83" grpId="0" animBg="1"/>
      <p:bldP spid="83" grpId="1" animBg="1"/>
      <p:bldP spid="84" grpId="0" animBg="1"/>
      <p:bldP spid="84" grpId="1" animBg="1"/>
      <p:bldP spid="85" grpId="0" animBg="1"/>
      <p:bldP spid="85" grpId="1" animBg="1"/>
      <p:bldP spid="86" grpId="0"/>
      <p:bldP spid="111" grpId="0"/>
      <p:bldP spid="111" grpId="1"/>
      <p:bldP spid="111"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12" y="84954"/>
            <a:ext cx="2195276" cy="464770"/>
          </a:xfrm>
          <a:prstGeom prst="rect">
            <a:avLst/>
          </a:prstGeom>
        </p:spPr>
        <p:txBody>
          <a:bodyPr vert="horz" wrap="square" lIns="0" tIns="94515" rIns="0" bIns="0" rtlCol="0">
            <a:spAutoFit/>
          </a:bodyPr>
          <a:lstStyle/>
          <a:p>
            <a:pPr marL="1905">
              <a:lnSpc>
                <a:spcPct val="100000"/>
              </a:lnSpc>
            </a:pPr>
            <a:r>
              <a:rPr sz="2400" b="1" spc="-5" dirty="0" smtClean="0">
                <a:solidFill>
                  <a:schemeClr val="accent6"/>
                </a:solidFill>
              </a:rPr>
              <a:t>O</a:t>
            </a:r>
            <a:r>
              <a:rPr lang="en-US" sz="2400" b="1" spc="-5" dirty="0" smtClean="0">
                <a:solidFill>
                  <a:schemeClr val="accent6"/>
                </a:solidFill>
              </a:rPr>
              <a:t>VERVIEW</a:t>
            </a:r>
            <a:endParaRPr sz="2400" b="1" spc="-5" dirty="0">
              <a:solidFill>
                <a:schemeClr val="accent6"/>
              </a:solidFill>
            </a:endParaRPr>
          </a:p>
        </p:txBody>
      </p:sp>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5" name="Footer Placeholder 4"/>
          <p:cNvSpPr>
            <a:spLocks noGrp="1"/>
          </p:cNvSpPr>
          <p:nvPr>
            <p:ph type="ftr" sz="quarter" idx="11"/>
          </p:nvPr>
        </p:nvSpPr>
        <p:spPr/>
        <p:txBody>
          <a:bodyPr/>
          <a:lstStyle/>
          <a:p>
            <a:r>
              <a:rPr lang="en-US" smtClean="0"/>
              <a:t>Shuangfei Fan</a:t>
            </a:r>
            <a:endParaRPr lang="en-US"/>
          </a:p>
        </p:txBody>
      </p:sp>
      <p:sp>
        <p:nvSpPr>
          <p:cNvPr id="9" name="Slide Number Placeholder 8"/>
          <p:cNvSpPr>
            <a:spLocks noGrp="1"/>
          </p:cNvSpPr>
          <p:nvPr>
            <p:ph type="sldNum" sz="quarter" idx="12"/>
          </p:nvPr>
        </p:nvSpPr>
        <p:spPr/>
        <p:txBody>
          <a:bodyPr/>
          <a:lstStyle/>
          <a:p>
            <a:fld id="{63E15ED0-6B91-3E46-8AA4-6E348A3E944A}" type="slidenum">
              <a:rPr lang="en-US" smtClean="0"/>
              <a:t>15</a:t>
            </a:fld>
            <a:endParaRPr lang="en-US"/>
          </a:p>
        </p:txBody>
      </p:sp>
      <p:sp>
        <p:nvSpPr>
          <p:cNvPr id="10" name="Date Placeholder 9"/>
          <p:cNvSpPr>
            <a:spLocks noGrp="1"/>
          </p:cNvSpPr>
          <p:nvPr>
            <p:ph type="dt" sz="half" idx="10"/>
          </p:nvPr>
        </p:nvSpPr>
        <p:spPr/>
        <p:txBody>
          <a:bodyPr/>
          <a:lstStyle/>
          <a:p>
            <a:r>
              <a:rPr lang="en-US" smtClean="0"/>
              <a:t>2/21/17</a:t>
            </a:r>
            <a:endParaRPr lang="en-US" dirty="0"/>
          </a:p>
        </p:txBody>
      </p:sp>
      <p:sp>
        <p:nvSpPr>
          <p:cNvPr id="11" name="object 3"/>
          <p:cNvSpPr txBox="1"/>
          <p:nvPr/>
        </p:nvSpPr>
        <p:spPr>
          <a:xfrm>
            <a:off x="501951" y="1049251"/>
            <a:ext cx="6936357" cy="4722523"/>
          </a:xfrm>
          <a:prstGeom prst="rect">
            <a:avLst/>
          </a:prstGeom>
        </p:spPr>
        <p:txBody>
          <a:bodyPr vert="horz" wrap="square" lIns="0" tIns="0" rIns="0" bIns="0" rtlCol="0">
            <a:spAutoFit/>
          </a:bodyPr>
          <a:lstStyle/>
          <a:p>
            <a:pPr marL="355600" indent="-342900">
              <a:lnSpc>
                <a:spcPct val="100000"/>
              </a:lnSpc>
              <a:buFont typeface="Wingdings" charset="2"/>
              <a:buChar char="Ø"/>
            </a:pPr>
            <a:r>
              <a:rPr lang="en-US" sz="2400" b="1" spc="-5" dirty="0">
                <a:solidFill>
                  <a:schemeClr val="bg1">
                    <a:lumMod val="65000"/>
                  </a:schemeClr>
                </a:solidFill>
                <a:latin typeface="Arial"/>
                <a:cs typeface="Arial"/>
              </a:rPr>
              <a:t>Introduction</a:t>
            </a:r>
            <a:endParaRPr sz="2400" b="1" spc="-5" dirty="0">
              <a:solidFill>
                <a:schemeClr val="bg1">
                  <a:lumMod val="65000"/>
                </a:schemeClr>
              </a:solidFill>
              <a:latin typeface="Arial"/>
              <a:cs typeface="Arial"/>
            </a:endParaRPr>
          </a:p>
          <a:p>
            <a:pPr marL="355600" marR="5080" indent="-342900">
              <a:lnSpc>
                <a:spcPct val="199200"/>
              </a:lnSpc>
              <a:buFont typeface="Wingdings" charset="2"/>
              <a:buChar char="Ø"/>
            </a:pPr>
            <a:r>
              <a:rPr lang="en-US" sz="2400" b="1" spc="-5" dirty="0" smtClean="0">
                <a:solidFill>
                  <a:schemeClr val="bg1">
                    <a:lumMod val="65000"/>
                  </a:schemeClr>
                </a:solidFill>
                <a:latin typeface="Arial"/>
                <a:cs typeface="Arial"/>
              </a:rPr>
              <a:t>Learning Relative Attributes</a:t>
            </a:r>
          </a:p>
          <a:p>
            <a:pPr marL="355600" marR="5080" indent="-342900">
              <a:lnSpc>
                <a:spcPct val="199200"/>
              </a:lnSpc>
              <a:buFont typeface="Wingdings" charset="2"/>
              <a:buChar char="Ø"/>
            </a:pPr>
            <a:r>
              <a:rPr lang="en-US" sz="2400" b="1" spc="-5" dirty="0">
                <a:solidFill>
                  <a:schemeClr val="bg1">
                    <a:lumMod val="65000"/>
                  </a:schemeClr>
                </a:solidFill>
                <a:latin typeface="Arial"/>
                <a:cs typeface="Arial"/>
              </a:rPr>
              <a:t>Relative Zero-shot Learning</a:t>
            </a:r>
          </a:p>
          <a:p>
            <a:pPr marL="355600" marR="5080" indent="-342900">
              <a:lnSpc>
                <a:spcPct val="199200"/>
              </a:lnSpc>
              <a:buFont typeface="Wingdings" charset="2"/>
              <a:buChar char="Ø"/>
            </a:pPr>
            <a:r>
              <a:rPr lang="en-US" sz="2400" b="1" spc="-5" dirty="0">
                <a:solidFill>
                  <a:srgbClr val="695D46"/>
                </a:solidFill>
                <a:latin typeface="Arial"/>
                <a:cs typeface="Arial"/>
              </a:rPr>
              <a:t>Automatic Relative Image </a:t>
            </a:r>
            <a:r>
              <a:rPr lang="en-US" sz="2400" b="1" spc="-5" dirty="0">
                <a:solidFill>
                  <a:srgbClr val="695D46"/>
                </a:solidFill>
                <a:latin typeface="Arial"/>
                <a:cs typeface="Arial"/>
              </a:rPr>
              <a:t>Description</a:t>
            </a:r>
          </a:p>
          <a:p>
            <a:pPr marL="355600" marR="5080" indent="-342900">
              <a:lnSpc>
                <a:spcPct val="199200"/>
              </a:lnSpc>
              <a:buFont typeface="Wingdings" charset="2"/>
              <a:buChar char="Ø"/>
            </a:pPr>
            <a:r>
              <a:rPr lang="en-US" sz="2400" b="1" spc="-5" dirty="0">
                <a:solidFill>
                  <a:schemeClr val="bg1">
                    <a:lumMod val="65000"/>
                  </a:schemeClr>
                </a:solidFill>
                <a:latin typeface="Arial"/>
                <a:cs typeface="Arial"/>
              </a:rPr>
              <a:t>Datasets</a:t>
            </a:r>
          </a:p>
          <a:p>
            <a:pPr marL="355600" marR="5080" indent="-342900">
              <a:lnSpc>
                <a:spcPct val="199200"/>
              </a:lnSpc>
              <a:buFont typeface="Wingdings" charset="2"/>
              <a:buChar char="Ø"/>
            </a:pPr>
            <a:r>
              <a:rPr lang="en-US" sz="2400" b="1" spc="-5" dirty="0" smtClean="0">
                <a:solidFill>
                  <a:srgbClr val="A6A6A6"/>
                </a:solidFill>
                <a:latin typeface="Arial"/>
                <a:cs typeface="Arial"/>
              </a:rPr>
              <a:t>Experiments</a:t>
            </a:r>
          </a:p>
          <a:p>
            <a:pPr marL="355600" marR="5080" indent="-342900">
              <a:lnSpc>
                <a:spcPct val="199200"/>
              </a:lnSpc>
              <a:buFont typeface="Wingdings" charset="2"/>
              <a:buChar char="Ø"/>
            </a:pPr>
            <a:r>
              <a:rPr lang="en-US" sz="2400" b="1" spc="-5" dirty="0" smtClean="0">
                <a:solidFill>
                  <a:srgbClr val="A6A6A6"/>
                </a:solidFill>
                <a:latin typeface="Arial"/>
                <a:cs typeface="Arial"/>
              </a:rPr>
              <a:t>Conclusion</a:t>
            </a:r>
            <a:endParaRPr lang="en-US" sz="2400" b="1" spc="-5" dirty="0" smtClean="0">
              <a:solidFill>
                <a:srgbClr val="A6A6A6"/>
              </a:solidFill>
              <a:latin typeface="Arial"/>
              <a:cs typeface="Arial"/>
            </a:endParaRPr>
          </a:p>
        </p:txBody>
      </p:sp>
    </p:spTree>
    <p:extLst>
      <p:ext uri="{BB962C8B-B14F-4D97-AF65-F5344CB8AC3E}">
        <p14:creationId xmlns:p14="http://schemas.microsoft.com/office/powerpoint/2010/main" val="13915235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5985" y="54176"/>
            <a:ext cx="6919545"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Automatic </a:t>
            </a:r>
            <a:r>
              <a:rPr lang="en-US" sz="2800" b="1" spc="-5" dirty="0">
                <a:solidFill>
                  <a:schemeClr val="accent6"/>
                </a:solidFill>
              </a:rPr>
              <a:t>Relative Image Description</a:t>
            </a:r>
            <a:endParaRPr sz="2800" b="1" spc="-5" dirty="0">
              <a:solidFill>
                <a:schemeClr val="accent6"/>
              </a:solidFill>
            </a:endParaRPr>
          </a:p>
        </p:txBody>
      </p:sp>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3" name="TextBox 2"/>
          <p:cNvSpPr txBox="1"/>
          <p:nvPr/>
        </p:nvSpPr>
        <p:spPr>
          <a:xfrm>
            <a:off x="-1185333" y="1964267"/>
            <a:ext cx="184666" cy="369332"/>
          </a:xfrm>
          <a:prstGeom prst="rect">
            <a:avLst/>
          </a:prstGeom>
          <a:noFill/>
        </p:spPr>
        <p:txBody>
          <a:bodyPr wrap="none" rtlCol="0">
            <a:spAutoFit/>
          </a:bodyPr>
          <a:lstStyle/>
          <a:p>
            <a:endParaRPr lang="en-US" dirty="0"/>
          </a:p>
        </p:txBody>
      </p:sp>
      <p:sp>
        <p:nvSpPr>
          <p:cNvPr id="13" name="Footer Placeholder 12"/>
          <p:cNvSpPr>
            <a:spLocks noGrp="1"/>
          </p:cNvSpPr>
          <p:nvPr>
            <p:ph type="ftr" sz="quarter" idx="11"/>
          </p:nvPr>
        </p:nvSpPr>
        <p:spPr/>
        <p:txBody>
          <a:bodyPr/>
          <a:lstStyle/>
          <a:p>
            <a:r>
              <a:rPr lang="en-US" smtClean="0"/>
              <a:t>Shuangfei Fan</a:t>
            </a:r>
            <a:endParaRPr lang="en-US"/>
          </a:p>
        </p:txBody>
      </p:sp>
      <p:sp>
        <p:nvSpPr>
          <p:cNvPr id="14" name="Slide Number Placeholder 13"/>
          <p:cNvSpPr>
            <a:spLocks noGrp="1"/>
          </p:cNvSpPr>
          <p:nvPr>
            <p:ph type="sldNum" sz="quarter" idx="12"/>
          </p:nvPr>
        </p:nvSpPr>
        <p:spPr/>
        <p:txBody>
          <a:bodyPr/>
          <a:lstStyle/>
          <a:p>
            <a:fld id="{63E15ED0-6B91-3E46-8AA4-6E348A3E944A}" type="slidenum">
              <a:rPr lang="en-US" smtClean="0"/>
              <a:t>16</a:t>
            </a:fld>
            <a:endParaRPr lang="en-US"/>
          </a:p>
        </p:txBody>
      </p:sp>
      <p:sp>
        <p:nvSpPr>
          <p:cNvPr id="15" name="Date Placeholder 14"/>
          <p:cNvSpPr>
            <a:spLocks noGrp="1"/>
          </p:cNvSpPr>
          <p:nvPr>
            <p:ph type="dt" sz="half" idx="10"/>
          </p:nvPr>
        </p:nvSpPr>
        <p:spPr/>
        <p:txBody>
          <a:bodyPr/>
          <a:lstStyle/>
          <a:p>
            <a:r>
              <a:rPr lang="en-US" smtClean="0"/>
              <a:t>2/21/17</a:t>
            </a:r>
            <a:endParaRPr lang="en-US"/>
          </a:p>
        </p:txBody>
      </p:sp>
      <p:cxnSp>
        <p:nvCxnSpPr>
          <p:cNvPr id="16" name="Straight Arrow Connector 15"/>
          <p:cNvCxnSpPr/>
          <p:nvPr/>
        </p:nvCxnSpPr>
        <p:spPr>
          <a:xfrm rot="16200000" flipH="1">
            <a:off x="6067425" y="2888161"/>
            <a:ext cx="803275" cy="0"/>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1075" y="675185"/>
            <a:ext cx="18256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22"/>
          <p:cNvGrpSpPr>
            <a:grpSpLocks/>
          </p:cNvGrpSpPr>
          <p:nvPr/>
        </p:nvGrpSpPr>
        <p:grpSpPr bwMode="auto">
          <a:xfrm>
            <a:off x="2066925" y="1153023"/>
            <a:ext cx="2295525" cy="968375"/>
            <a:chOff x="4110168" y="2611179"/>
            <a:chExt cx="2296048" cy="967844"/>
          </a:xfrm>
        </p:grpSpPr>
        <p:pic>
          <p:nvPicPr>
            <p:cNvPr id="19" name="Picture 17"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0160" y="2920320"/>
              <a:ext cx="317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0168" y="266462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91816" y="2611179"/>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15"/>
          <p:cNvSpPr txBox="1">
            <a:spLocks noChangeArrowheads="1"/>
          </p:cNvSpPr>
          <p:nvPr/>
        </p:nvSpPr>
        <p:spPr bwMode="auto">
          <a:xfrm>
            <a:off x="538163" y="1316535"/>
            <a:ext cx="2206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solidFill>
                  <a:srgbClr val="FF0000"/>
                </a:solidFill>
                <a:latin typeface="Calibri" charset="0"/>
              </a:rPr>
              <a:t>Density</a:t>
            </a:r>
          </a:p>
        </p:txBody>
      </p:sp>
      <p:sp>
        <p:nvSpPr>
          <p:cNvPr id="23" name="TextBox 22"/>
          <p:cNvSpPr txBox="1">
            <a:spLocks noChangeArrowheads="1"/>
          </p:cNvSpPr>
          <p:nvPr/>
        </p:nvSpPr>
        <p:spPr bwMode="auto">
          <a:xfrm>
            <a:off x="11113" y="3570785"/>
            <a:ext cx="9132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latin typeface="Calibri" charset="0"/>
              </a:rPr>
              <a:t>Conventional binary description: </a:t>
            </a:r>
            <a:r>
              <a:rPr lang="en-US" sz="3200" i="1">
                <a:solidFill>
                  <a:srgbClr val="FF0000"/>
                </a:solidFill>
                <a:latin typeface="Calibri" charset="0"/>
              </a:rPr>
              <a:t>not dense</a:t>
            </a:r>
          </a:p>
        </p:txBody>
      </p:sp>
      <p:grpSp>
        <p:nvGrpSpPr>
          <p:cNvPr id="24" name="Group 71"/>
          <p:cNvGrpSpPr>
            <a:grpSpLocks/>
          </p:cNvGrpSpPr>
          <p:nvPr/>
        </p:nvGrpSpPr>
        <p:grpSpPr bwMode="auto">
          <a:xfrm>
            <a:off x="427038" y="4253410"/>
            <a:ext cx="7924800" cy="1854200"/>
            <a:chOff x="616082" y="5820715"/>
            <a:chExt cx="7924108" cy="1855459"/>
          </a:xfrm>
        </p:grpSpPr>
        <p:pic>
          <p:nvPicPr>
            <p:cNvPr id="25" name="Picture 7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10131" y="5820715"/>
              <a:ext cx="1830059" cy="183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50212" y="5846116"/>
              <a:ext cx="1830058" cy="183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74"/>
            <p:cNvSpPr txBox="1">
              <a:spLocks noChangeArrowheads="1"/>
            </p:cNvSpPr>
            <p:nvPr/>
          </p:nvSpPr>
          <p:spPr bwMode="auto">
            <a:xfrm>
              <a:off x="616082" y="5947720"/>
              <a:ext cx="232755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solidFill>
                    <a:srgbClr val="FF0000"/>
                  </a:solidFill>
                  <a:latin typeface="Calibri" charset="0"/>
                </a:rPr>
                <a:t>Dense:</a:t>
              </a:r>
            </a:p>
          </p:txBody>
        </p:sp>
        <p:sp>
          <p:nvSpPr>
            <p:cNvPr id="28" name="TextBox 75"/>
            <p:cNvSpPr txBox="1">
              <a:spLocks noChangeArrowheads="1"/>
            </p:cNvSpPr>
            <p:nvPr/>
          </p:nvSpPr>
          <p:spPr bwMode="auto">
            <a:xfrm>
              <a:off x="4558306" y="5947720"/>
              <a:ext cx="232755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solidFill>
                    <a:srgbClr val="FF0000"/>
                  </a:solidFill>
                  <a:latin typeface="Calibri" charset="0"/>
                </a:rPr>
                <a:t>Not dense:</a:t>
              </a:r>
            </a:p>
          </p:txBody>
        </p:sp>
      </p:grpSp>
      <p:sp>
        <p:nvSpPr>
          <p:cNvPr id="29" name="TextBox 15"/>
          <p:cNvSpPr txBox="1">
            <a:spLocks noChangeArrowheads="1"/>
          </p:cNvSpPr>
          <p:nvPr/>
        </p:nvSpPr>
        <p:spPr bwMode="auto">
          <a:xfrm>
            <a:off x="4856163" y="1035548"/>
            <a:ext cx="126206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Calibri" charset="0"/>
              </a:rPr>
              <a:t>Novel image</a:t>
            </a:r>
          </a:p>
        </p:txBody>
      </p:sp>
      <p:grpSp>
        <p:nvGrpSpPr>
          <p:cNvPr id="30" name="Group 36"/>
          <p:cNvGrpSpPr>
            <a:grpSpLocks/>
          </p:cNvGrpSpPr>
          <p:nvPr/>
        </p:nvGrpSpPr>
        <p:grpSpPr bwMode="auto">
          <a:xfrm>
            <a:off x="585788" y="2827835"/>
            <a:ext cx="8193087" cy="587375"/>
            <a:chOff x="585788" y="2966851"/>
            <a:chExt cx="8193087" cy="587562"/>
          </a:xfrm>
        </p:grpSpPr>
        <p:grpSp>
          <p:nvGrpSpPr>
            <p:cNvPr id="31" name="Group 40"/>
            <p:cNvGrpSpPr>
              <a:grpSpLocks/>
            </p:cNvGrpSpPr>
            <p:nvPr/>
          </p:nvGrpSpPr>
          <p:grpSpPr bwMode="auto">
            <a:xfrm>
              <a:off x="585788" y="2968625"/>
              <a:ext cx="8193087" cy="585788"/>
              <a:chOff x="586803" y="2969099"/>
              <a:chExt cx="8192521" cy="585420"/>
            </a:xfrm>
          </p:grpSpPr>
          <p:cxnSp>
            <p:nvCxnSpPr>
              <p:cNvPr id="33" name="Straight Arrow Connector 32"/>
              <p:cNvCxnSpPr/>
              <p:nvPr/>
            </p:nvCxnSpPr>
            <p:spPr>
              <a:xfrm flipV="1">
                <a:off x="586803" y="3554519"/>
                <a:ext cx="819252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4"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6304" y="2969099"/>
                <a:ext cx="455140" cy="45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84675" y="2969099"/>
                <a:ext cx="455140" cy="45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329931" y="2969099"/>
                <a:ext cx="455140" cy="45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133117" y="2969099"/>
                <a:ext cx="455140" cy="45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296081" y="2969099"/>
                <a:ext cx="455140" cy="45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578662" y="2969099"/>
                <a:ext cx="455140" cy="45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295934" y="2969099"/>
                <a:ext cx="455140" cy="45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565435" y="2969099"/>
                <a:ext cx="455140" cy="45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615633" y="2969099"/>
                <a:ext cx="455140" cy="45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783649" y="2969099"/>
                <a:ext cx="455140" cy="45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44" name="Picture 35"/>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194772" y="2969099"/>
                <a:ext cx="455140" cy="45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45" name="Picture 38"/>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146067" y="2969099"/>
                <a:ext cx="455140" cy="45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9"/>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760255" y="2969099"/>
                <a:ext cx="455140" cy="45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35"/>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889625" y="296685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 name="Footer Placeholder 12"/>
          <p:cNvSpPr txBox="1">
            <a:spLocks/>
          </p:cNvSpPr>
          <p:nvPr/>
        </p:nvSpPr>
        <p:spPr>
          <a:xfrm>
            <a:off x="6742565" y="6004832"/>
            <a:ext cx="2056720" cy="37023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tx1"/>
                </a:solidFill>
              </a:rPr>
              <a:t>Slide Credit: Devi Parikh</a:t>
            </a:r>
            <a:endParaRPr lang="en-US" sz="1400" dirty="0">
              <a:solidFill>
                <a:schemeClr val="tx1"/>
              </a:solidFill>
            </a:endParaRPr>
          </a:p>
        </p:txBody>
      </p:sp>
    </p:spTree>
    <p:extLst>
      <p:ext uri="{BB962C8B-B14F-4D97-AF65-F5344CB8AC3E}">
        <p14:creationId xmlns:p14="http://schemas.microsoft.com/office/powerpoint/2010/main" val="4083908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3" grpId="1"/>
      <p:bldP spid="29" grpId="0"/>
      <p:bldP spid="2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3" name="TextBox 2"/>
          <p:cNvSpPr txBox="1"/>
          <p:nvPr/>
        </p:nvSpPr>
        <p:spPr>
          <a:xfrm>
            <a:off x="-1185333" y="1964267"/>
            <a:ext cx="184666" cy="369332"/>
          </a:xfrm>
          <a:prstGeom prst="rect">
            <a:avLst/>
          </a:prstGeom>
          <a:noFill/>
        </p:spPr>
        <p:txBody>
          <a:bodyPr wrap="none" rtlCol="0">
            <a:spAutoFit/>
          </a:bodyPr>
          <a:lstStyle/>
          <a:p>
            <a:endParaRPr lang="en-US" dirty="0"/>
          </a:p>
        </p:txBody>
      </p:sp>
      <p:sp>
        <p:nvSpPr>
          <p:cNvPr id="16" name="Footer Placeholder 15"/>
          <p:cNvSpPr>
            <a:spLocks noGrp="1"/>
          </p:cNvSpPr>
          <p:nvPr>
            <p:ph type="ftr" sz="quarter" idx="11"/>
          </p:nvPr>
        </p:nvSpPr>
        <p:spPr/>
        <p:txBody>
          <a:bodyPr/>
          <a:lstStyle/>
          <a:p>
            <a:r>
              <a:rPr lang="en-US" smtClean="0"/>
              <a:t>Shuangfei Fan</a:t>
            </a:r>
            <a:endParaRPr lang="en-US"/>
          </a:p>
        </p:txBody>
      </p:sp>
      <p:sp>
        <p:nvSpPr>
          <p:cNvPr id="17" name="Slide Number Placeholder 16"/>
          <p:cNvSpPr>
            <a:spLocks noGrp="1"/>
          </p:cNvSpPr>
          <p:nvPr>
            <p:ph type="sldNum" sz="quarter" idx="12"/>
          </p:nvPr>
        </p:nvSpPr>
        <p:spPr/>
        <p:txBody>
          <a:bodyPr/>
          <a:lstStyle/>
          <a:p>
            <a:fld id="{63E15ED0-6B91-3E46-8AA4-6E348A3E944A}" type="slidenum">
              <a:rPr lang="en-US" smtClean="0"/>
              <a:t>17</a:t>
            </a:fld>
            <a:endParaRPr lang="en-US"/>
          </a:p>
        </p:txBody>
      </p:sp>
      <p:sp>
        <p:nvSpPr>
          <p:cNvPr id="18" name="Date Placeholder 17"/>
          <p:cNvSpPr>
            <a:spLocks noGrp="1"/>
          </p:cNvSpPr>
          <p:nvPr>
            <p:ph type="dt" sz="half" idx="10"/>
          </p:nvPr>
        </p:nvSpPr>
        <p:spPr/>
        <p:txBody>
          <a:bodyPr/>
          <a:lstStyle/>
          <a:p>
            <a:r>
              <a:rPr lang="en-US" smtClean="0"/>
              <a:t>2/21/17</a:t>
            </a:r>
            <a:endParaRPr lang="en-US"/>
          </a:p>
        </p:txBody>
      </p:sp>
      <p:cxnSp>
        <p:nvCxnSpPr>
          <p:cNvPr id="19" name="Straight Arrow Connector 18"/>
          <p:cNvCxnSpPr/>
          <p:nvPr/>
        </p:nvCxnSpPr>
        <p:spPr>
          <a:xfrm flipV="1">
            <a:off x="587375" y="3379928"/>
            <a:ext cx="81915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950" y="2794141"/>
            <a:ext cx="455613"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4263" y="2794141"/>
            <a:ext cx="4556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30575" y="2794141"/>
            <a:ext cx="4540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33850" y="2794141"/>
            <a:ext cx="4540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6150" y="2794141"/>
            <a:ext cx="455613"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78600" y="2794141"/>
            <a:ext cx="455613"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96275" y="2794141"/>
            <a:ext cx="4540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65275" y="2794141"/>
            <a:ext cx="455613"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614863" y="2794141"/>
            <a:ext cx="4556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783513" y="2794141"/>
            <a:ext cx="455612" cy="455612"/>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0" name="Left Brace 29"/>
          <p:cNvSpPr/>
          <p:nvPr/>
        </p:nvSpPr>
        <p:spPr>
          <a:xfrm rot="5400000">
            <a:off x="7156450" y="2014678"/>
            <a:ext cx="266700" cy="1346200"/>
          </a:xfrm>
          <a:prstGeom prst="leftBrace">
            <a:avLst/>
          </a:prstGeom>
          <a:ln>
            <a:solidFill>
              <a:srgbClr val="0000FF"/>
            </a:solidFill>
            <a:prstDash val="sysDot"/>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1" name="Left Brace 30"/>
          <p:cNvSpPr/>
          <p:nvPr/>
        </p:nvSpPr>
        <p:spPr>
          <a:xfrm rot="5400000">
            <a:off x="5715793" y="2261535"/>
            <a:ext cx="239713" cy="825500"/>
          </a:xfrm>
          <a:prstGeom prst="leftBrace">
            <a:avLst>
              <a:gd name="adj1" fmla="val 8333"/>
              <a:gd name="adj2" fmla="val 17702"/>
            </a:avLst>
          </a:prstGeom>
          <a:ln>
            <a:solidFill>
              <a:srgbClr val="0000FF"/>
            </a:solidFill>
            <a:prstDash val="sysDot"/>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grpSp>
        <p:nvGrpSpPr>
          <p:cNvPr id="32" name="Group 34"/>
          <p:cNvGrpSpPr>
            <a:grpSpLocks/>
          </p:cNvGrpSpPr>
          <p:nvPr/>
        </p:nvGrpSpPr>
        <p:grpSpPr bwMode="auto">
          <a:xfrm>
            <a:off x="615949" y="3563515"/>
            <a:ext cx="3000375" cy="2377548"/>
            <a:chOff x="512763" y="4381289"/>
            <a:chExt cx="3103834" cy="2538294"/>
          </a:xfrm>
        </p:grpSpPr>
        <p:pic>
          <p:nvPicPr>
            <p:cNvPr id="33" name="Picture 3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71668" y="5091528"/>
              <a:ext cx="1826585" cy="1828055"/>
            </a:xfrm>
            <a:prstGeom prst="rect">
              <a:avLst/>
            </a:prstGeom>
            <a:noFill/>
            <a:ln w="635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4" name="TextBox 36"/>
            <p:cNvSpPr txBox="1">
              <a:spLocks noChangeArrowheads="1"/>
            </p:cNvSpPr>
            <p:nvPr/>
          </p:nvSpPr>
          <p:spPr bwMode="auto">
            <a:xfrm>
              <a:off x="512763" y="4381289"/>
              <a:ext cx="3103834" cy="5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i="1">
                  <a:solidFill>
                    <a:srgbClr val="FF0000"/>
                  </a:solidFill>
                  <a:latin typeface="Calibri" charset="0"/>
                </a:rPr>
                <a:t>more dense</a:t>
              </a:r>
              <a:r>
                <a:rPr lang="en-US" sz="3200" i="1">
                  <a:latin typeface="Calibri" charset="0"/>
                </a:rPr>
                <a:t> than</a:t>
              </a:r>
            </a:p>
          </p:txBody>
        </p:sp>
      </p:grpSp>
      <p:grpSp>
        <p:nvGrpSpPr>
          <p:cNvPr id="35" name="Group 36"/>
          <p:cNvGrpSpPr>
            <a:grpSpLocks/>
          </p:cNvGrpSpPr>
          <p:nvPr/>
        </p:nvGrpSpPr>
        <p:grpSpPr bwMode="auto">
          <a:xfrm>
            <a:off x="4614863" y="3563515"/>
            <a:ext cx="3783012" cy="2377547"/>
            <a:chOff x="4561146" y="3966384"/>
            <a:chExt cx="3837429" cy="2539326"/>
          </a:xfrm>
        </p:grpSpPr>
        <p:pic>
          <p:nvPicPr>
            <p:cNvPr id="36" name="Picture 3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36042" y="4676910"/>
              <a:ext cx="1827324" cy="1828800"/>
            </a:xfrm>
            <a:prstGeom prst="rect">
              <a:avLst/>
            </a:prstGeom>
            <a:noFill/>
            <a:ln w="635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37" name="TextBox 37"/>
            <p:cNvSpPr txBox="1">
              <a:spLocks noChangeArrowheads="1"/>
            </p:cNvSpPr>
            <p:nvPr/>
          </p:nvSpPr>
          <p:spPr bwMode="auto">
            <a:xfrm>
              <a:off x="4561146" y="3966384"/>
              <a:ext cx="3837429" cy="58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i="1" dirty="0">
                  <a:latin typeface="Calibri" charset="0"/>
                </a:rPr>
                <a:t>  </a:t>
              </a:r>
              <a:r>
                <a:rPr lang="en-US" sz="3200" i="1" dirty="0">
                  <a:solidFill>
                    <a:srgbClr val="FF0000"/>
                  </a:solidFill>
                  <a:latin typeface="Calibri" charset="0"/>
                </a:rPr>
                <a:t>less dense</a:t>
              </a:r>
              <a:r>
                <a:rPr lang="en-US" sz="3200" i="1" dirty="0">
                  <a:latin typeface="Calibri" charset="0"/>
                </a:rPr>
                <a:t> than</a:t>
              </a:r>
            </a:p>
          </p:txBody>
        </p:sp>
      </p:grpSp>
      <p:pic>
        <p:nvPicPr>
          <p:cNvPr id="38" name="Picture 3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146300" y="2794141"/>
            <a:ext cx="455613"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760663" y="2794141"/>
            <a:ext cx="4540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6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783513" y="2794141"/>
            <a:ext cx="4556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41" name="Picture 6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94300" y="2794141"/>
            <a:ext cx="455613"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cxnSp>
        <p:nvCxnSpPr>
          <p:cNvPr id="42" name="Straight Arrow Connector 41"/>
          <p:cNvCxnSpPr>
            <a:stCxn id="29" idx="2"/>
          </p:cNvCxnSpPr>
          <p:nvPr/>
        </p:nvCxnSpPr>
        <p:spPr>
          <a:xfrm rot="5400000">
            <a:off x="6516688" y="3795853"/>
            <a:ext cx="2041525" cy="949325"/>
          </a:xfrm>
          <a:prstGeom prst="straightConnector1">
            <a:avLst/>
          </a:prstGeom>
          <a:ln w="12700">
            <a:solidFill>
              <a:schemeClr val="tx1"/>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rot="5400000">
            <a:off x="3139281" y="3007660"/>
            <a:ext cx="2041525" cy="2525712"/>
          </a:xfrm>
          <a:prstGeom prst="straightConnector1">
            <a:avLst/>
          </a:prstGeom>
          <a:ln w="12700">
            <a:solidFill>
              <a:schemeClr val="tx1"/>
            </a:solidFill>
            <a:prstDash val="sysDot"/>
            <a:tailEnd type="arrow"/>
          </a:ln>
          <a:effectLst/>
        </p:spPr>
        <p:style>
          <a:lnRef idx="2">
            <a:schemeClr val="accent1"/>
          </a:lnRef>
          <a:fillRef idx="0">
            <a:schemeClr val="accent1"/>
          </a:fillRef>
          <a:effectRef idx="1">
            <a:schemeClr val="accent1"/>
          </a:effectRef>
          <a:fontRef idx="minor">
            <a:schemeClr val="tx1"/>
          </a:fontRef>
        </p:style>
      </p:cxnSp>
      <p:sp>
        <p:nvSpPr>
          <p:cNvPr id="44" name="TextBox 15"/>
          <p:cNvSpPr txBox="1">
            <a:spLocks noChangeArrowheads="1"/>
          </p:cNvSpPr>
          <p:nvPr/>
        </p:nvSpPr>
        <p:spPr bwMode="auto">
          <a:xfrm>
            <a:off x="538163" y="1281253"/>
            <a:ext cx="2206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solidFill>
                  <a:srgbClr val="FF0000"/>
                </a:solidFill>
                <a:latin typeface="Calibri" charset="0"/>
              </a:rPr>
              <a:t>Density</a:t>
            </a:r>
          </a:p>
        </p:txBody>
      </p:sp>
      <p:sp>
        <p:nvSpPr>
          <p:cNvPr id="45" name="TextBox 15"/>
          <p:cNvSpPr txBox="1">
            <a:spLocks noChangeArrowheads="1"/>
          </p:cNvSpPr>
          <p:nvPr/>
        </p:nvSpPr>
        <p:spPr bwMode="auto">
          <a:xfrm>
            <a:off x="4856163" y="1000266"/>
            <a:ext cx="126206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Calibri" charset="0"/>
              </a:rPr>
              <a:t>Novel image</a:t>
            </a:r>
          </a:p>
        </p:txBody>
      </p:sp>
      <p:pic>
        <p:nvPicPr>
          <p:cNvPr id="46" name="Picture 3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889625" y="279255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061075" y="639903"/>
            <a:ext cx="18256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Straight Arrow Connector 47"/>
          <p:cNvCxnSpPr/>
          <p:nvPr/>
        </p:nvCxnSpPr>
        <p:spPr>
          <a:xfrm rot="16200000" flipH="1">
            <a:off x="6067425" y="2852879"/>
            <a:ext cx="803275" cy="0"/>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49" name="Picture 6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89538" y="2794141"/>
            <a:ext cx="455612" cy="455612"/>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0" name="object 2"/>
          <p:cNvSpPr txBox="1">
            <a:spLocks/>
          </p:cNvSpPr>
          <p:nvPr/>
        </p:nvSpPr>
        <p:spPr>
          <a:xfrm>
            <a:off x="375985" y="54176"/>
            <a:ext cx="6919545" cy="526325"/>
          </a:xfrm>
          <a:prstGeom prst="rect">
            <a:avLst/>
          </a:prstGeom>
        </p:spPr>
        <p:txBody>
          <a:bodyPr vert="horz" wrap="square" lIns="0" tIns="94515" rIns="0" bIns="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905" algn="l"/>
            <a:r>
              <a:rPr lang="en-US" sz="2800" b="1" spc="-5" dirty="0" smtClean="0">
                <a:solidFill>
                  <a:schemeClr val="accent6"/>
                </a:solidFill>
              </a:rPr>
              <a:t>Automatic Relative Image Description</a:t>
            </a:r>
            <a:endParaRPr lang="en-US" sz="2800" b="1" spc="-5" dirty="0">
              <a:solidFill>
                <a:schemeClr val="accent6"/>
              </a:solidFill>
            </a:endParaRPr>
          </a:p>
        </p:txBody>
      </p:sp>
      <p:sp>
        <p:nvSpPr>
          <p:cNvPr id="51" name="Footer Placeholder 12"/>
          <p:cNvSpPr txBox="1">
            <a:spLocks/>
          </p:cNvSpPr>
          <p:nvPr/>
        </p:nvSpPr>
        <p:spPr>
          <a:xfrm>
            <a:off x="6742565" y="6004832"/>
            <a:ext cx="2056720" cy="37023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tx1"/>
                </a:solidFill>
              </a:rPr>
              <a:t>Slide Credit: Devi Parikh</a:t>
            </a:r>
            <a:endParaRPr lang="en-US" sz="1400" dirty="0">
              <a:solidFill>
                <a:schemeClr val="tx1"/>
              </a:solidFill>
            </a:endParaRPr>
          </a:p>
        </p:txBody>
      </p:sp>
    </p:spTree>
    <p:extLst>
      <p:ext uri="{BB962C8B-B14F-4D97-AF65-F5344CB8AC3E}">
        <p14:creationId xmlns:p14="http://schemas.microsoft.com/office/powerpoint/2010/main" val="878338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5" name="Footer Placeholder 4"/>
          <p:cNvSpPr>
            <a:spLocks noGrp="1"/>
          </p:cNvSpPr>
          <p:nvPr>
            <p:ph type="ftr" sz="quarter" idx="11"/>
          </p:nvPr>
        </p:nvSpPr>
        <p:spPr/>
        <p:txBody>
          <a:bodyPr/>
          <a:lstStyle/>
          <a:p>
            <a:r>
              <a:rPr lang="en-US" smtClean="0"/>
              <a:t>Shuangfei Fan</a:t>
            </a:r>
            <a:endParaRPr lang="en-US"/>
          </a:p>
        </p:txBody>
      </p:sp>
      <p:sp>
        <p:nvSpPr>
          <p:cNvPr id="9" name="Slide Number Placeholder 8"/>
          <p:cNvSpPr>
            <a:spLocks noGrp="1"/>
          </p:cNvSpPr>
          <p:nvPr>
            <p:ph type="sldNum" sz="quarter" idx="12"/>
          </p:nvPr>
        </p:nvSpPr>
        <p:spPr/>
        <p:txBody>
          <a:bodyPr/>
          <a:lstStyle/>
          <a:p>
            <a:fld id="{63E15ED0-6B91-3E46-8AA4-6E348A3E944A}" type="slidenum">
              <a:rPr lang="en-US" smtClean="0"/>
              <a:t>18</a:t>
            </a:fld>
            <a:endParaRPr lang="en-US"/>
          </a:p>
        </p:txBody>
      </p:sp>
      <p:sp>
        <p:nvSpPr>
          <p:cNvPr id="10" name="Date Placeholder 9"/>
          <p:cNvSpPr>
            <a:spLocks noGrp="1"/>
          </p:cNvSpPr>
          <p:nvPr>
            <p:ph type="dt" sz="half" idx="10"/>
          </p:nvPr>
        </p:nvSpPr>
        <p:spPr/>
        <p:txBody>
          <a:bodyPr/>
          <a:lstStyle/>
          <a:p>
            <a:r>
              <a:rPr lang="en-US" smtClean="0"/>
              <a:t>2/21/17</a:t>
            </a:r>
            <a:endParaRPr lang="en-US" dirty="0"/>
          </a:p>
        </p:txBody>
      </p:sp>
      <p:cxnSp>
        <p:nvCxnSpPr>
          <p:cNvPr id="11" name="Straight Arrow Connector 10"/>
          <p:cNvCxnSpPr/>
          <p:nvPr/>
        </p:nvCxnSpPr>
        <p:spPr>
          <a:xfrm flipV="1">
            <a:off x="587375" y="3679825"/>
            <a:ext cx="81915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950" y="3094038"/>
            <a:ext cx="455613"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4263" y="3094038"/>
            <a:ext cx="4556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30575" y="3094038"/>
            <a:ext cx="4540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33850" y="3094038"/>
            <a:ext cx="4540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6150" y="3094038"/>
            <a:ext cx="455613"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78600" y="3094038"/>
            <a:ext cx="455613"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96275" y="3094038"/>
            <a:ext cx="4540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65275" y="3094038"/>
            <a:ext cx="455613"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614863" y="3094038"/>
            <a:ext cx="4556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146300" y="3094038"/>
            <a:ext cx="455613"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760663" y="3094038"/>
            <a:ext cx="4540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40"/>
          <p:cNvSpPr txBox="1">
            <a:spLocks noChangeArrowheads="1"/>
          </p:cNvSpPr>
          <p:nvPr/>
        </p:nvSpPr>
        <p:spPr bwMode="auto">
          <a:xfrm>
            <a:off x="615950" y="3725863"/>
            <a:ext cx="4556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Calibri" charset="0"/>
              </a:rPr>
              <a:t>C</a:t>
            </a:r>
          </a:p>
        </p:txBody>
      </p:sp>
      <p:sp>
        <p:nvSpPr>
          <p:cNvPr id="24" name="TextBox 41"/>
          <p:cNvSpPr txBox="1">
            <a:spLocks noChangeArrowheads="1"/>
          </p:cNvSpPr>
          <p:nvPr/>
        </p:nvSpPr>
        <p:spPr bwMode="auto">
          <a:xfrm>
            <a:off x="1084263" y="3725863"/>
            <a:ext cx="4556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Calibri" charset="0"/>
              </a:rPr>
              <a:t>C</a:t>
            </a:r>
          </a:p>
        </p:txBody>
      </p:sp>
      <p:sp>
        <p:nvSpPr>
          <p:cNvPr id="25" name="TextBox 42"/>
          <p:cNvSpPr txBox="1">
            <a:spLocks noChangeArrowheads="1"/>
          </p:cNvSpPr>
          <p:nvPr/>
        </p:nvSpPr>
        <p:spPr bwMode="auto">
          <a:xfrm>
            <a:off x="1539875" y="3725863"/>
            <a:ext cx="4921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Calibri" charset="0"/>
              </a:rPr>
              <a:t>H</a:t>
            </a:r>
          </a:p>
        </p:txBody>
      </p:sp>
      <p:sp>
        <p:nvSpPr>
          <p:cNvPr id="26" name="TextBox 43"/>
          <p:cNvSpPr txBox="1">
            <a:spLocks noChangeArrowheads="1"/>
          </p:cNvSpPr>
          <p:nvPr/>
        </p:nvSpPr>
        <p:spPr bwMode="auto">
          <a:xfrm>
            <a:off x="2120900" y="3725863"/>
            <a:ext cx="4810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Calibri" charset="0"/>
              </a:rPr>
              <a:t>H</a:t>
            </a:r>
          </a:p>
        </p:txBody>
      </p:sp>
      <p:sp>
        <p:nvSpPr>
          <p:cNvPr id="27" name="TextBox 44"/>
          <p:cNvSpPr txBox="1">
            <a:spLocks noChangeArrowheads="1"/>
          </p:cNvSpPr>
          <p:nvPr/>
        </p:nvSpPr>
        <p:spPr bwMode="auto">
          <a:xfrm>
            <a:off x="2738438" y="3725863"/>
            <a:ext cx="5318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i="1">
                <a:solidFill>
                  <a:srgbClr val="0000FF"/>
                </a:solidFill>
                <a:latin typeface="Calibri" charset="0"/>
              </a:rPr>
              <a:t>H</a:t>
            </a:r>
          </a:p>
        </p:txBody>
      </p:sp>
      <p:sp>
        <p:nvSpPr>
          <p:cNvPr id="28" name="TextBox 45"/>
          <p:cNvSpPr txBox="1">
            <a:spLocks noChangeArrowheads="1"/>
          </p:cNvSpPr>
          <p:nvPr/>
        </p:nvSpPr>
        <p:spPr bwMode="auto">
          <a:xfrm>
            <a:off x="3330575" y="3725863"/>
            <a:ext cx="454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solidFill>
                  <a:srgbClr val="0000FF"/>
                </a:solidFill>
                <a:latin typeface="Calibri" charset="0"/>
              </a:rPr>
              <a:t>C</a:t>
            </a:r>
          </a:p>
        </p:txBody>
      </p:sp>
      <p:sp>
        <p:nvSpPr>
          <p:cNvPr id="29" name="TextBox 46"/>
          <p:cNvSpPr txBox="1">
            <a:spLocks noChangeArrowheads="1"/>
          </p:cNvSpPr>
          <p:nvPr/>
        </p:nvSpPr>
        <p:spPr bwMode="auto">
          <a:xfrm>
            <a:off x="4138613" y="3725863"/>
            <a:ext cx="4556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solidFill>
                  <a:srgbClr val="0000FF"/>
                </a:solidFill>
                <a:latin typeface="Calibri" charset="0"/>
              </a:rPr>
              <a:t>F</a:t>
            </a:r>
          </a:p>
        </p:txBody>
      </p:sp>
      <p:sp>
        <p:nvSpPr>
          <p:cNvPr id="30" name="TextBox 47"/>
          <p:cNvSpPr txBox="1">
            <a:spLocks noChangeArrowheads="1"/>
          </p:cNvSpPr>
          <p:nvPr/>
        </p:nvSpPr>
        <p:spPr bwMode="auto">
          <a:xfrm>
            <a:off x="4594225" y="3725863"/>
            <a:ext cx="4921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i="1">
                <a:solidFill>
                  <a:srgbClr val="0000FF"/>
                </a:solidFill>
                <a:latin typeface="Calibri" charset="0"/>
              </a:rPr>
              <a:t>H</a:t>
            </a:r>
          </a:p>
        </p:txBody>
      </p:sp>
      <p:sp>
        <p:nvSpPr>
          <p:cNvPr id="31" name="TextBox 48"/>
          <p:cNvSpPr txBox="1">
            <a:spLocks noChangeArrowheads="1"/>
          </p:cNvSpPr>
          <p:nvPr/>
        </p:nvSpPr>
        <p:spPr bwMode="auto">
          <a:xfrm>
            <a:off x="5175250" y="3725863"/>
            <a:ext cx="4810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i="1">
                <a:solidFill>
                  <a:srgbClr val="0000FF"/>
                </a:solidFill>
                <a:latin typeface="Calibri" charset="0"/>
              </a:rPr>
              <a:t>H</a:t>
            </a:r>
          </a:p>
        </p:txBody>
      </p:sp>
      <p:sp>
        <p:nvSpPr>
          <p:cNvPr id="32" name="TextBox 49"/>
          <p:cNvSpPr txBox="1">
            <a:spLocks noChangeArrowheads="1"/>
          </p:cNvSpPr>
          <p:nvPr/>
        </p:nvSpPr>
        <p:spPr bwMode="auto">
          <a:xfrm>
            <a:off x="5934075" y="3725863"/>
            <a:ext cx="6778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solidFill>
                  <a:srgbClr val="0000FF"/>
                </a:solidFill>
                <a:latin typeface="Calibri" charset="0"/>
              </a:rPr>
              <a:t>M</a:t>
            </a:r>
          </a:p>
        </p:txBody>
      </p:sp>
      <p:sp>
        <p:nvSpPr>
          <p:cNvPr id="33" name="TextBox 50"/>
          <p:cNvSpPr txBox="1">
            <a:spLocks noChangeArrowheads="1"/>
          </p:cNvSpPr>
          <p:nvPr/>
        </p:nvSpPr>
        <p:spPr bwMode="auto">
          <a:xfrm>
            <a:off x="6578600" y="3725863"/>
            <a:ext cx="4556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i="1">
                <a:solidFill>
                  <a:srgbClr val="0000FF"/>
                </a:solidFill>
                <a:latin typeface="Calibri" charset="0"/>
              </a:rPr>
              <a:t>F</a:t>
            </a:r>
          </a:p>
        </p:txBody>
      </p:sp>
      <p:sp>
        <p:nvSpPr>
          <p:cNvPr id="34" name="TextBox 51"/>
          <p:cNvSpPr txBox="1">
            <a:spLocks noChangeArrowheads="1"/>
          </p:cNvSpPr>
          <p:nvPr/>
        </p:nvSpPr>
        <p:spPr bwMode="auto">
          <a:xfrm>
            <a:off x="7250113" y="3725863"/>
            <a:ext cx="533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i="1">
                <a:solidFill>
                  <a:srgbClr val="0000FF"/>
                </a:solidFill>
                <a:latin typeface="Calibri" charset="0"/>
              </a:rPr>
              <a:t>F</a:t>
            </a:r>
          </a:p>
        </p:txBody>
      </p:sp>
      <p:sp>
        <p:nvSpPr>
          <p:cNvPr id="35" name="TextBox 52"/>
          <p:cNvSpPr txBox="1">
            <a:spLocks noChangeArrowheads="1"/>
          </p:cNvSpPr>
          <p:nvPr/>
        </p:nvSpPr>
        <p:spPr bwMode="auto">
          <a:xfrm>
            <a:off x="7842250" y="3725863"/>
            <a:ext cx="4556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Calibri" charset="0"/>
              </a:rPr>
              <a:t>I</a:t>
            </a:r>
          </a:p>
        </p:txBody>
      </p:sp>
      <p:sp>
        <p:nvSpPr>
          <p:cNvPr id="36" name="TextBox 53"/>
          <p:cNvSpPr txBox="1">
            <a:spLocks noChangeArrowheads="1"/>
          </p:cNvSpPr>
          <p:nvPr/>
        </p:nvSpPr>
        <p:spPr bwMode="auto">
          <a:xfrm>
            <a:off x="8245475" y="3725863"/>
            <a:ext cx="533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Calibri" charset="0"/>
              </a:rPr>
              <a:t>F</a:t>
            </a:r>
          </a:p>
        </p:txBody>
      </p:sp>
      <p:cxnSp>
        <p:nvCxnSpPr>
          <p:cNvPr id="37" name="Straight Arrow Connector 36"/>
          <p:cNvCxnSpPr/>
          <p:nvPr/>
        </p:nvCxnSpPr>
        <p:spPr>
          <a:xfrm>
            <a:off x="6537325" y="3873500"/>
            <a:ext cx="1214438" cy="1588"/>
          </a:xfrm>
          <a:prstGeom prst="straightConnector1">
            <a:avLst/>
          </a:prstGeom>
          <a:ln w="38100">
            <a:solidFill>
              <a:srgbClr val="0000FF"/>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rot="10800000" flipV="1">
            <a:off x="2738438" y="3873500"/>
            <a:ext cx="3768725" cy="1588"/>
          </a:xfrm>
          <a:prstGeom prst="straightConnector1">
            <a:avLst/>
          </a:prstGeom>
          <a:ln w="38100">
            <a:solidFill>
              <a:srgbClr val="0000FF"/>
            </a:solidFill>
            <a:prstDash val="sysDot"/>
            <a:tailEnd type="arrow"/>
          </a:ln>
          <a:effectLst/>
        </p:spPr>
        <p:style>
          <a:lnRef idx="2">
            <a:schemeClr val="accent1"/>
          </a:lnRef>
          <a:fillRef idx="0">
            <a:schemeClr val="accent1"/>
          </a:fillRef>
          <a:effectRef idx="1">
            <a:schemeClr val="accent1"/>
          </a:effectRef>
          <a:fontRef idx="minor">
            <a:schemeClr val="tx1"/>
          </a:fontRef>
        </p:style>
      </p:cxnSp>
      <p:pic>
        <p:nvPicPr>
          <p:cNvPr id="39" name="Picture 1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783513" y="3094038"/>
            <a:ext cx="4556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40" name="Picture 12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194300" y="3094038"/>
            <a:ext cx="455613"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1" name="TextBox 40"/>
          <p:cNvSpPr txBox="1">
            <a:spLocks noChangeArrowheads="1"/>
          </p:cNvSpPr>
          <p:nvPr/>
        </p:nvSpPr>
        <p:spPr bwMode="auto">
          <a:xfrm>
            <a:off x="-38100" y="4511675"/>
            <a:ext cx="9182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i="1">
                <a:solidFill>
                  <a:srgbClr val="FF0000"/>
                </a:solidFill>
                <a:latin typeface="Calibri" charset="0"/>
              </a:rPr>
              <a:t>more dense</a:t>
            </a:r>
            <a:r>
              <a:rPr lang="en-US" sz="3200" i="1">
                <a:latin typeface="Calibri" charset="0"/>
              </a:rPr>
              <a:t> than </a:t>
            </a:r>
            <a:r>
              <a:rPr lang="en-US" sz="3200" b="1" i="1">
                <a:solidFill>
                  <a:srgbClr val="0000FF"/>
                </a:solidFill>
                <a:latin typeface="Calibri" charset="0"/>
              </a:rPr>
              <a:t>Highways</a:t>
            </a:r>
            <a:r>
              <a:rPr lang="en-US" sz="3200" i="1">
                <a:latin typeface="Calibri" charset="0"/>
              </a:rPr>
              <a:t>, </a:t>
            </a:r>
            <a:r>
              <a:rPr lang="en-US" sz="3200" i="1">
                <a:solidFill>
                  <a:srgbClr val="FF0000"/>
                </a:solidFill>
                <a:latin typeface="Calibri" charset="0"/>
              </a:rPr>
              <a:t>less dense</a:t>
            </a:r>
            <a:r>
              <a:rPr lang="en-US" sz="3200" i="1">
                <a:latin typeface="Calibri" charset="0"/>
              </a:rPr>
              <a:t> than </a:t>
            </a:r>
            <a:r>
              <a:rPr lang="en-US" sz="3200" b="1" i="1">
                <a:solidFill>
                  <a:srgbClr val="0000FF"/>
                </a:solidFill>
                <a:latin typeface="Calibri" charset="0"/>
              </a:rPr>
              <a:t>Forests</a:t>
            </a:r>
            <a:endParaRPr lang="en-US" sz="3200" i="1">
              <a:latin typeface="Calibri" charset="0"/>
            </a:endParaRPr>
          </a:p>
        </p:txBody>
      </p:sp>
      <p:sp>
        <p:nvSpPr>
          <p:cNvPr id="42" name="TextBox 15"/>
          <p:cNvSpPr txBox="1">
            <a:spLocks noChangeArrowheads="1"/>
          </p:cNvSpPr>
          <p:nvPr/>
        </p:nvSpPr>
        <p:spPr bwMode="auto">
          <a:xfrm>
            <a:off x="538163" y="1581150"/>
            <a:ext cx="2206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solidFill>
                  <a:srgbClr val="FF0000"/>
                </a:solidFill>
                <a:latin typeface="Calibri" charset="0"/>
              </a:rPr>
              <a:t>Density</a:t>
            </a:r>
          </a:p>
        </p:txBody>
      </p:sp>
      <p:sp>
        <p:nvSpPr>
          <p:cNvPr id="43" name="TextBox 15"/>
          <p:cNvSpPr txBox="1">
            <a:spLocks noChangeArrowheads="1"/>
          </p:cNvSpPr>
          <p:nvPr/>
        </p:nvSpPr>
        <p:spPr bwMode="auto">
          <a:xfrm>
            <a:off x="4856163" y="1300163"/>
            <a:ext cx="126206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Calibri" charset="0"/>
              </a:rPr>
              <a:t>Novel image</a:t>
            </a:r>
          </a:p>
        </p:txBody>
      </p:sp>
      <p:pic>
        <p:nvPicPr>
          <p:cNvPr id="44" name="Picture 4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889625" y="30924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9"/>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061075" y="939800"/>
            <a:ext cx="18256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Straight Arrow Connector 45"/>
          <p:cNvCxnSpPr/>
          <p:nvPr/>
        </p:nvCxnSpPr>
        <p:spPr>
          <a:xfrm rot="16200000" flipH="1">
            <a:off x="6067425" y="3152776"/>
            <a:ext cx="803275" cy="0"/>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object 2"/>
          <p:cNvSpPr txBox="1">
            <a:spLocks/>
          </p:cNvSpPr>
          <p:nvPr/>
        </p:nvSpPr>
        <p:spPr>
          <a:xfrm>
            <a:off x="375985" y="54176"/>
            <a:ext cx="6919545" cy="526325"/>
          </a:xfrm>
          <a:prstGeom prst="rect">
            <a:avLst/>
          </a:prstGeom>
        </p:spPr>
        <p:txBody>
          <a:bodyPr vert="horz" wrap="square" lIns="0" tIns="94515" rIns="0" bIns="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905" algn="l"/>
            <a:r>
              <a:rPr lang="en-US" sz="2800" b="1" spc="-5" dirty="0" smtClean="0">
                <a:solidFill>
                  <a:schemeClr val="accent6"/>
                </a:solidFill>
              </a:rPr>
              <a:t>Automatic Relative Image Description</a:t>
            </a:r>
            <a:endParaRPr lang="en-US" sz="2800" b="1" spc="-5" dirty="0">
              <a:solidFill>
                <a:schemeClr val="accent6"/>
              </a:solidFill>
            </a:endParaRPr>
          </a:p>
        </p:txBody>
      </p:sp>
      <p:sp>
        <p:nvSpPr>
          <p:cNvPr id="48" name="Footer Placeholder 12"/>
          <p:cNvSpPr txBox="1">
            <a:spLocks/>
          </p:cNvSpPr>
          <p:nvPr/>
        </p:nvSpPr>
        <p:spPr>
          <a:xfrm>
            <a:off x="6742565" y="6004832"/>
            <a:ext cx="2056720" cy="37023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tx1"/>
                </a:solidFill>
              </a:rPr>
              <a:t>Slide Credit: Devi Parikh</a:t>
            </a:r>
            <a:endParaRPr lang="en-US" sz="1400" dirty="0">
              <a:solidFill>
                <a:schemeClr val="tx1"/>
              </a:solidFill>
            </a:endParaRPr>
          </a:p>
        </p:txBody>
      </p:sp>
    </p:spTree>
    <p:extLst>
      <p:ext uri="{BB962C8B-B14F-4D97-AF65-F5344CB8AC3E}">
        <p14:creationId xmlns:p14="http://schemas.microsoft.com/office/powerpoint/2010/main" val="1123811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12" y="84954"/>
            <a:ext cx="2195276" cy="464770"/>
          </a:xfrm>
          <a:prstGeom prst="rect">
            <a:avLst/>
          </a:prstGeom>
        </p:spPr>
        <p:txBody>
          <a:bodyPr vert="horz" wrap="square" lIns="0" tIns="94515" rIns="0" bIns="0" rtlCol="0">
            <a:spAutoFit/>
          </a:bodyPr>
          <a:lstStyle/>
          <a:p>
            <a:pPr marL="1905">
              <a:lnSpc>
                <a:spcPct val="100000"/>
              </a:lnSpc>
            </a:pPr>
            <a:r>
              <a:rPr sz="2400" b="1" spc="-5" dirty="0" smtClean="0">
                <a:solidFill>
                  <a:schemeClr val="accent6"/>
                </a:solidFill>
              </a:rPr>
              <a:t>O</a:t>
            </a:r>
            <a:r>
              <a:rPr lang="en-US" sz="2400" b="1" spc="-5" dirty="0" smtClean="0">
                <a:solidFill>
                  <a:schemeClr val="accent6"/>
                </a:solidFill>
              </a:rPr>
              <a:t>VERVIEW</a:t>
            </a:r>
            <a:endParaRPr sz="2400" b="1" spc="-5" dirty="0">
              <a:solidFill>
                <a:schemeClr val="accent6"/>
              </a:solidFill>
            </a:endParaRPr>
          </a:p>
        </p:txBody>
      </p:sp>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5" name="Footer Placeholder 4"/>
          <p:cNvSpPr>
            <a:spLocks noGrp="1"/>
          </p:cNvSpPr>
          <p:nvPr>
            <p:ph type="ftr" sz="quarter" idx="11"/>
          </p:nvPr>
        </p:nvSpPr>
        <p:spPr/>
        <p:txBody>
          <a:bodyPr/>
          <a:lstStyle/>
          <a:p>
            <a:r>
              <a:rPr lang="en-US" smtClean="0"/>
              <a:t>Shuangfei Fan</a:t>
            </a:r>
            <a:endParaRPr lang="en-US"/>
          </a:p>
        </p:txBody>
      </p:sp>
      <p:sp>
        <p:nvSpPr>
          <p:cNvPr id="9" name="Slide Number Placeholder 8"/>
          <p:cNvSpPr>
            <a:spLocks noGrp="1"/>
          </p:cNvSpPr>
          <p:nvPr>
            <p:ph type="sldNum" sz="quarter" idx="12"/>
          </p:nvPr>
        </p:nvSpPr>
        <p:spPr/>
        <p:txBody>
          <a:bodyPr/>
          <a:lstStyle/>
          <a:p>
            <a:fld id="{63E15ED0-6B91-3E46-8AA4-6E348A3E944A}" type="slidenum">
              <a:rPr lang="en-US" smtClean="0"/>
              <a:t>19</a:t>
            </a:fld>
            <a:endParaRPr lang="en-US"/>
          </a:p>
        </p:txBody>
      </p:sp>
      <p:sp>
        <p:nvSpPr>
          <p:cNvPr id="10" name="Date Placeholder 9"/>
          <p:cNvSpPr>
            <a:spLocks noGrp="1"/>
          </p:cNvSpPr>
          <p:nvPr>
            <p:ph type="dt" sz="half" idx="10"/>
          </p:nvPr>
        </p:nvSpPr>
        <p:spPr/>
        <p:txBody>
          <a:bodyPr/>
          <a:lstStyle/>
          <a:p>
            <a:r>
              <a:rPr lang="en-US" smtClean="0"/>
              <a:t>2/21/17</a:t>
            </a:r>
            <a:endParaRPr lang="en-US" dirty="0"/>
          </a:p>
        </p:txBody>
      </p:sp>
      <p:sp>
        <p:nvSpPr>
          <p:cNvPr id="11" name="object 3"/>
          <p:cNvSpPr txBox="1"/>
          <p:nvPr/>
        </p:nvSpPr>
        <p:spPr>
          <a:xfrm>
            <a:off x="501951" y="1049251"/>
            <a:ext cx="6936357" cy="4722523"/>
          </a:xfrm>
          <a:prstGeom prst="rect">
            <a:avLst/>
          </a:prstGeom>
        </p:spPr>
        <p:txBody>
          <a:bodyPr vert="horz" wrap="square" lIns="0" tIns="0" rIns="0" bIns="0" rtlCol="0">
            <a:spAutoFit/>
          </a:bodyPr>
          <a:lstStyle/>
          <a:p>
            <a:pPr marL="355600" indent="-342900">
              <a:lnSpc>
                <a:spcPct val="100000"/>
              </a:lnSpc>
              <a:buFont typeface="Wingdings" charset="2"/>
              <a:buChar char="Ø"/>
            </a:pPr>
            <a:r>
              <a:rPr lang="en-US" sz="2400" b="1" spc="-5" dirty="0">
                <a:solidFill>
                  <a:schemeClr val="bg1">
                    <a:lumMod val="65000"/>
                  </a:schemeClr>
                </a:solidFill>
                <a:latin typeface="Arial"/>
                <a:cs typeface="Arial"/>
              </a:rPr>
              <a:t>Introduction</a:t>
            </a:r>
            <a:endParaRPr sz="2400" b="1" spc="-5" dirty="0">
              <a:solidFill>
                <a:schemeClr val="bg1">
                  <a:lumMod val="65000"/>
                </a:schemeClr>
              </a:solidFill>
              <a:latin typeface="Arial"/>
              <a:cs typeface="Arial"/>
            </a:endParaRPr>
          </a:p>
          <a:p>
            <a:pPr marL="355600" marR="5080" indent="-342900">
              <a:lnSpc>
                <a:spcPct val="199200"/>
              </a:lnSpc>
              <a:buFont typeface="Wingdings" charset="2"/>
              <a:buChar char="Ø"/>
            </a:pPr>
            <a:r>
              <a:rPr lang="en-US" sz="2400" b="1" spc="-5" dirty="0" smtClean="0">
                <a:solidFill>
                  <a:schemeClr val="bg1">
                    <a:lumMod val="65000"/>
                  </a:schemeClr>
                </a:solidFill>
                <a:latin typeface="Arial"/>
                <a:cs typeface="Arial"/>
              </a:rPr>
              <a:t>Learning Relative Attributes</a:t>
            </a:r>
          </a:p>
          <a:p>
            <a:pPr marL="355600" marR="5080" indent="-342900">
              <a:lnSpc>
                <a:spcPct val="199200"/>
              </a:lnSpc>
              <a:buFont typeface="Wingdings" charset="2"/>
              <a:buChar char="Ø"/>
            </a:pPr>
            <a:r>
              <a:rPr lang="en-US" sz="2400" b="1" spc="-5" dirty="0">
                <a:solidFill>
                  <a:schemeClr val="bg1">
                    <a:lumMod val="65000"/>
                  </a:schemeClr>
                </a:solidFill>
                <a:latin typeface="Arial"/>
                <a:cs typeface="Arial"/>
              </a:rPr>
              <a:t>Relative Zero-shot Learning</a:t>
            </a:r>
          </a:p>
          <a:p>
            <a:pPr marL="355600" marR="5080" indent="-342900">
              <a:lnSpc>
                <a:spcPct val="199200"/>
              </a:lnSpc>
              <a:buFont typeface="Wingdings" charset="2"/>
              <a:buChar char="Ø"/>
            </a:pPr>
            <a:r>
              <a:rPr lang="en-US" sz="2400" b="1" spc="-5" dirty="0">
                <a:solidFill>
                  <a:schemeClr val="bg1">
                    <a:lumMod val="65000"/>
                  </a:schemeClr>
                </a:solidFill>
                <a:latin typeface="Arial"/>
                <a:cs typeface="Arial"/>
              </a:rPr>
              <a:t>Automatic </a:t>
            </a:r>
            <a:r>
              <a:rPr lang="en-US" sz="2400" b="1" spc="-5" dirty="0">
                <a:solidFill>
                  <a:schemeClr val="bg1">
                    <a:lumMod val="65000"/>
                  </a:schemeClr>
                </a:solidFill>
                <a:latin typeface="Arial"/>
                <a:cs typeface="Arial"/>
              </a:rPr>
              <a:t>Relative Image </a:t>
            </a:r>
            <a:r>
              <a:rPr lang="en-US" sz="2400" b="1" spc="-5" dirty="0" smtClean="0">
                <a:solidFill>
                  <a:schemeClr val="bg1">
                    <a:lumMod val="65000"/>
                  </a:schemeClr>
                </a:solidFill>
                <a:latin typeface="Arial"/>
                <a:cs typeface="Arial"/>
              </a:rPr>
              <a:t>Description</a:t>
            </a:r>
            <a:endParaRPr lang="en-US" sz="2400" b="1" spc="-5" dirty="0" smtClean="0">
              <a:solidFill>
                <a:srgbClr val="A6A6A6"/>
              </a:solidFill>
              <a:latin typeface="Arial"/>
              <a:cs typeface="Arial"/>
            </a:endParaRPr>
          </a:p>
          <a:p>
            <a:pPr marL="355600" marR="5080" indent="-342900">
              <a:lnSpc>
                <a:spcPct val="199200"/>
              </a:lnSpc>
              <a:buFont typeface="Wingdings" charset="2"/>
              <a:buChar char="Ø"/>
            </a:pPr>
            <a:r>
              <a:rPr lang="en-US" sz="2400" b="1" spc="-5" dirty="0">
                <a:solidFill>
                  <a:srgbClr val="695D46"/>
                </a:solidFill>
                <a:latin typeface="Arial"/>
                <a:cs typeface="Arial"/>
              </a:rPr>
              <a:t>Datasets</a:t>
            </a:r>
          </a:p>
          <a:p>
            <a:pPr marL="355600" marR="5080" indent="-342900">
              <a:lnSpc>
                <a:spcPct val="199200"/>
              </a:lnSpc>
              <a:buFont typeface="Wingdings" charset="2"/>
              <a:buChar char="Ø"/>
            </a:pPr>
            <a:r>
              <a:rPr lang="en-US" sz="2400" b="1" spc="-5" dirty="0" smtClean="0">
                <a:solidFill>
                  <a:srgbClr val="A6A6A6"/>
                </a:solidFill>
                <a:latin typeface="Arial"/>
                <a:cs typeface="Arial"/>
              </a:rPr>
              <a:t>Experiments</a:t>
            </a:r>
          </a:p>
          <a:p>
            <a:pPr marL="355600" marR="5080" indent="-342900">
              <a:lnSpc>
                <a:spcPct val="199200"/>
              </a:lnSpc>
              <a:buFont typeface="Wingdings" charset="2"/>
              <a:buChar char="Ø"/>
            </a:pPr>
            <a:r>
              <a:rPr lang="en-US" sz="2400" b="1" spc="-5" dirty="0" smtClean="0">
                <a:solidFill>
                  <a:srgbClr val="A6A6A6"/>
                </a:solidFill>
                <a:latin typeface="Arial"/>
                <a:cs typeface="Arial"/>
              </a:rPr>
              <a:t>Conclusion</a:t>
            </a:r>
            <a:endParaRPr lang="en-US" sz="2400" b="1" spc="-5" dirty="0" smtClean="0">
              <a:solidFill>
                <a:srgbClr val="A6A6A6"/>
              </a:solidFill>
              <a:latin typeface="Arial"/>
              <a:cs typeface="Arial"/>
            </a:endParaRPr>
          </a:p>
        </p:txBody>
      </p:sp>
    </p:spTree>
    <p:extLst>
      <p:ext uri="{BB962C8B-B14F-4D97-AF65-F5344CB8AC3E}">
        <p14:creationId xmlns:p14="http://schemas.microsoft.com/office/powerpoint/2010/main" val="24348455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12" y="84954"/>
            <a:ext cx="2195276" cy="464770"/>
          </a:xfrm>
          <a:prstGeom prst="rect">
            <a:avLst/>
          </a:prstGeom>
        </p:spPr>
        <p:txBody>
          <a:bodyPr vert="horz" wrap="square" lIns="0" tIns="94515" rIns="0" bIns="0" rtlCol="0">
            <a:spAutoFit/>
          </a:bodyPr>
          <a:lstStyle/>
          <a:p>
            <a:pPr marL="1905">
              <a:lnSpc>
                <a:spcPct val="100000"/>
              </a:lnSpc>
            </a:pPr>
            <a:r>
              <a:rPr sz="2400" b="1" spc="-5" dirty="0" smtClean="0">
                <a:solidFill>
                  <a:schemeClr val="accent6"/>
                </a:solidFill>
              </a:rPr>
              <a:t>O</a:t>
            </a:r>
            <a:r>
              <a:rPr lang="en-US" sz="2400" b="1" spc="-5" dirty="0" smtClean="0">
                <a:solidFill>
                  <a:schemeClr val="accent6"/>
                </a:solidFill>
              </a:rPr>
              <a:t>VERVIEW</a:t>
            </a:r>
            <a:endParaRPr sz="2400" b="1" spc="-5" dirty="0">
              <a:solidFill>
                <a:schemeClr val="accent6"/>
              </a:solidFill>
            </a:endParaRPr>
          </a:p>
        </p:txBody>
      </p:sp>
      <p:sp>
        <p:nvSpPr>
          <p:cNvPr id="3" name="object 3"/>
          <p:cNvSpPr txBox="1"/>
          <p:nvPr/>
        </p:nvSpPr>
        <p:spPr>
          <a:xfrm>
            <a:off x="501951" y="1049251"/>
            <a:ext cx="6936357" cy="4722523"/>
          </a:xfrm>
          <a:prstGeom prst="rect">
            <a:avLst/>
          </a:prstGeom>
        </p:spPr>
        <p:txBody>
          <a:bodyPr vert="horz" wrap="square" lIns="0" tIns="0" rIns="0" bIns="0" rtlCol="0">
            <a:spAutoFit/>
          </a:bodyPr>
          <a:lstStyle/>
          <a:p>
            <a:pPr marL="355600" indent="-342900">
              <a:lnSpc>
                <a:spcPct val="100000"/>
              </a:lnSpc>
              <a:buFont typeface="Wingdings" charset="2"/>
              <a:buChar char="Ø"/>
            </a:pPr>
            <a:r>
              <a:rPr lang="en-US" sz="2400" b="1" spc="-5" dirty="0" smtClean="0">
                <a:solidFill>
                  <a:srgbClr val="695D46"/>
                </a:solidFill>
                <a:latin typeface="Arial"/>
                <a:cs typeface="Arial"/>
              </a:rPr>
              <a:t>Introduction</a:t>
            </a:r>
            <a:endParaRPr sz="2400" dirty="0">
              <a:latin typeface="Arial"/>
              <a:cs typeface="Arial"/>
            </a:endParaRPr>
          </a:p>
          <a:p>
            <a:pPr marL="355600" marR="5080" indent="-342900">
              <a:lnSpc>
                <a:spcPct val="199200"/>
              </a:lnSpc>
              <a:buFont typeface="Wingdings" charset="2"/>
              <a:buChar char="Ø"/>
            </a:pPr>
            <a:r>
              <a:rPr lang="en-US" sz="2400" b="1" spc="-5" dirty="0" smtClean="0">
                <a:solidFill>
                  <a:schemeClr val="bg1">
                    <a:lumMod val="65000"/>
                  </a:schemeClr>
                </a:solidFill>
                <a:latin typeface="Arial"/>
                <a:cs typeface="Arial"/>
              </a:rPr>
              <a:t>Learning Relative Attributes</a:t>
            </a:r>
          </a:p>
          <a:p>
            <a:pPr marL="355600" marR="5080" indent="-342900">
              <a:lnSpc>
                <a:spcPct val="199200"/>
              </a:lnSpc>
              <a:buFont typeface="Wingdings" charset="2"/>
              <a:buChar char="Ø"/>
            </a:pPr>
            <a:r>
              <a:rPr lang="en-US" sz="2400" b="1" spc="-5" dirty="0">
                <a:solidFill>
                  <a:schemeClr val="bg1">
                    <a:lumMod val="65000"/>
                  </a:schemeClr>
                </a:solidFill>
                <a:latin typeface="Arial"/>
                <a:cs typeface="Arial"/>
              </a:rPr>
              <a:t>Relative Zero-shot Learning</a:t>
            </a:r>
          </a:p>
          <a:p>
            <a:pPr marL="355600" marR="5080" indent="-342900">
              <a:lnSpc>
                <a:spcPct val="199200"/>
              </a:lnSpc>
              <a:buFont typeface="Wingdings" charset="2"/>
              <a:buChar char="Ø"/>
            </a:pPr>
            <a:r>
              <a:rPr lang="en-US" sz="2400" b="1" spc="-5" dirty="0">
                <a:solidFill>
                  <a:schemeClr val="bg1">
                    <a:lumMod val="65000"/>
                  </a:schemeClr>
                </a:solidFill>
                <a:latin typeface="Arial"/>
                <a:cs typeface="Arial"/>
              </a:rPr>
              <a:t>Automatic </a:t>
            </a:r>
            <a:r>
              <a:rPr lang="en-US" sz="2400" b="1" spc="-5" dirty="0">
                <a:solidFill>
                  <a:schemeClr val="bg1">
                    <a:lumMod val="65000"/>
                  </a:schemeClr>
                </a:solidFill>
                <a:latin typeface="Arial"/>
                <a:cs typeface="Arial"/>
              </a:rPr>
              <a:t>Relative Image </a:t>
            </a:r>
            <a:r>
              <a:rPr lang="en-US" sz="2400" b="1" spc="-5" dirty="0" smtClean="0">
                <a:solidFill>
                  <a:schemeClr val="bg1">
                    <a:lumMod val="65000"/>
                  </a:schemeClr>
                </a:solidFill>
                <a:latin typeface="Arial"/>
                <a:cs typeface="Arial"/>
              </a:rPr>
              <a:t>Description</a:t>
            </a:r>
            <a:endParaRPr lang="en-US" sz="2400" b="1" spc="-5" dirty="0" smtClean="0">
              <a:solidFill>
                <a:srgbClr val="A6A6A6"/>
              </a:solidFill>
              <a:latin typeface="Arial"/>
              <a:cs typeface="Arial"/>
            </a:endParaRPr>
          </a:p>
          <a:p>
            <a:pPr marL="355600" marR="5080" indent="-342900">
              <a:lnSpc>
                <a:spcPct val="199200"/>
              </a:lnSpc>
              <a:buFont typeface="Wingdings" charset="2"/>
              <a:buChar char="Ø"/>
            </a:pPr>
            <a:r>
              <a:rPr lang="en-US" sz="2400" b="1" spc="-5" dirty="0" smtClean="0">
                <a:solidFill>
                  <a:srgbClr val="A6A6A6"/>
                </a:solidFill>
                <a:latin typeface="Arial"/>
                <a:cs typeface="Arial"/>
              </a:rPr>
              <a:t>Datasets</a:t>
            </a:r>
            <a:endParaRPr lang="en-US" sz="2400" b="1" spc="-5" dirty="0" smtClean="0">
              <a:solidFill>
                <a:srgbClr val="A6A6A6"/>
              </a:solidFill>
              <a:latin typeface="Arial"/>
              <a:cs typeface="Arial"/>
            </a:endParaRPr>
          </a:p>
          <a:p>
            <a:pPr marL="355600" marR="5080" indent="-342900">
              <a:lnSpc>
                <a:spcPct val="199200"/>
              </a:lnSpc>
              <a:buFont typeface="Wingdings" charset="2"/>
              <a:buChar char="Ø"/>
            </a:pPr>
            <a:r>
              <a:rPr lang="en-US" sz="2400" b="1" spc="-5" dirty="0" smtClean="0">
                <a:solidFill>
                  <a:srgbClr val="A6A6A6"/>
                </a:solidFill>
                <a:latin typeface="Arial"/>
                <a:cs typeface="Arial"/>
              </a:rPr>
              <a:t>Experiments</a:t>
            </a:r>
          </a:p>
          <a:p>
            <a:pPr marL="355600" marR="5080" indent="-342900">
              <a:lnSpc>
                <a:spcPct val="199200"/>
              </a:lnSpc>
              <a:buFont typeface="Wingdings" charset="2"/>
              <a:buChar char="Ø"/>
            </a:pPr>
            <a:r>
              <a:rPr lang="en-US" sz="2400" b="1" spc="-5" dirty="0" smtClean="0">
                <a:solidFill>
                  <a:srgbClr val="A6A6A6"/>
                </a:solidFill>
                <a:latin typeface="Arial"/>
                <a:cs typeface="Arial"/>
              </a:rPr>
              <a:t>Conclusion</a:t>
            </a:r>
            <a:endParaRPr lang="en-US" sz="2400" b="1" spc="-5" dirty="0" smtClean="0">
              <a:solidFill>
                <a:srgbClr val="A6A6A6"/>
              </a:solidFill>
              <a:latin typeface="Arial"/>
              <a:cs typeface="Arial"/>
            </a:endParaRPr>
          </a:p>
        </p:txBody>
      </p:sp>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5" name="Footer Placeholder 4"/>
          <p:cNvSpPr>
            <a:spLocks noGrp="1"/>
          </p:cNvSpPr>
          <p:nvPr>
            <p:ph type="ftr" sz="quarter" idx="11"/>
          </p:nvPr>
        </p:nvSpPr>
        <p:spPr/>
        <p:txBody>
          <a:bodyPr/>
          <a:lstStyle/>
          <a:p>
            <a:r>
              <a:rPr lang="en-US" smtClean="0"/>
              <a:t>Shuangfei Fan</a:t>
            </a:r>
            <a:endParaRPr lang="en-US"/>
          </a:p>
        </p:txBody>
      </p:sp>
      <p:sp>
        <p:nvSpPr>
          <p:cNvPr id="9" name="Slide Number Placeholder 8"/>
          <p:cNvSpPr>
            <a:spLocks noGrp="1"/>
          </p:cNvSpPr>
          <p:nvPr>
            <p:ph type="sldNum" sz="quarter" idx="12"/>
          </p:nvPr>
        </p:nvSpPr>
        <p:spPr/>
        <p:txBody>
          <a:bodyPr/>
          <a:lstStyle/>
          <a:p>
            <a:fld id="{63E15ED0-6B91-3E46-8AA4-6E348A3E944A}" type="slidenum">
              <a:rPr lang="en-US" smtClean="0"/>
              <a:t>2</a:t>
            </a:fld>
            <a:endParaRPr lang="en-US"/>
          </a:p>
        </p:txBody>
      </p:sp>
      <p:sp>
        <p:nvSpPr>
          <p:cNvPr id="10" name="Date Placeholder 9"/>
          <p:cNvSpPr>
            <a:spLocks noGrp="1"/>
          </p:cNvSpPr>
          <p:nvPr>
            <p:ph type="dt" sz="half" idx="10"/>
          </p:nvPr>
        </p:nvSpPr>
        <p:spPr/>
        <p:txBody>
          <a:bodyPr/>
          <a:lstStyle/>
          <a:p>
            <a:r>
              <a:rPr lang="en-US" smtClean="0"/>
              <a:t>2/21/17</a:t>
            </a:r>
            <a:endParaRPr lang="en-US"/>
          </a:p>
        </p:txBody>
      </p:sp>
    </p:spTree>
    <p:extLst>
      <p:ext uri="{BB962C8B-B14F-4D97-AF65-F5344CB8AC3E}">
        <p14:creationId xmlns:p14="http://schemas.microsoft.com/office/powerpoint/2010/main" val="342126701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17" name="object 2"/>
          <p:cNvSpPr txBox="1">
            <a:spLocks noGrp="1"/>
          </p:cNvSpPr>
          <p:nvPr>
            <p:ph type="title"/>
          </p:nvPr>
        </p:nvSpPr>
        <p:spPr>
          <a:xfrm>
            <a:off x="375985" y="54177"/>
            <a:ext cx="7839845"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Datasets</a:t>
            </a:r>
            <a:endParaRPr sz="2800" b="1" spc="-5" dirty="0">
              <a:solidFill>
                <a:schemeClr val="accent6"/>
              </a:solidFill>
            </a:endParaRPr>
          </a:p>
        </p:txBody>
      </p:sp>
      <p:sp>
        <p:nvSpPr>
          <p:cNvPr id="9" name="Footer Placeholder 8"/>
          <p:cNvSpPr>
            <a:spLocks noGrp="1"/>
          </p:cNvSpPr>
          <p:nvPr>
            <p:ph type="ftr" sz="quarter" idx="11"/>
          </p:nvPr>
        </p:nvSpPr>
        <p:spPr/>
        <p:txBody>
          <a:bodyPr/>
          <a:lstStyle/>
          <a:p>
            <a:r>
              <a:rPr lang="en-US" smtClean="0"/>
              <a:t>Shuangfei Fan</a:t>
            </a:r>
            <a:endParaRPr lang="en-US"/>
          </a:p>
        </p:txBody>
      </p:sp>
      <p:sp>
        <p:nvSpPr>
          <p:cNvPr id="10" name="Slide Number Placeholder 9"/>
          <p:cNvSpPr>
            <a:spLocks noGrp="1"/>
          </p:cNvSpPr>
          <p:nvPr>
            <p:ph type="sldNum" sz="quarter" idx="12"/>
          </p:nvPr>
        </p:nvSpPr>
        <p:spPr/>
        <p:txBody>
          <a:bodyPr/>
          <a:lstStyle/>
          <a:p>
            <a:fld id="{63E15ED0-6B91-3E46-8AA4-6E348A3E944A}" type="slidenum">
              <a:rPr lang="en-US" smtClean="0"/>
              <a:t>20</a:t>
            </a:fld>
            <a:endParaRPr lang="en-US"/>
          </a:p>
        </p:txBody>
      </p:sp>
      <p:sp>
        <p:nvSpPr>
          <p:cNvPr id="11" name="Date Placeholder 10"/>
          <p:cNvSpPr>
            <a:spLocks noGrp="1"/>
          </p:cNvSpPr>
          <p:nvPr>
            <p:ph type="dt" sz="half" idx="10"/>
          </p:nvPr>
        </p:nvSpPr>
        <p:spPr/>
        <p:txBody>
          <a:bodyPr/>
          <a:lstStyle/>
          <a:p>
            <a:r>
              <a:rPr lang="en-US" smtClean="0"/>
              <a:t>2/21/17</a:t>
            </a:r>
            <a:endParaRPr lang="en-US" dirty="0"/>
          </a:p>
        </p:txBody>
      </p:sp>
      <p:sp>
        <p:nvSpPr>
          <p:cNvPr id="12" name="Content Placeholder 2"/>
          <p:cNvSpPr>
            <a:spLocks noGrp="1"/>
          </p:cNvSpPr>
          <p:nvPr>
            <p:ph idx="1"/>
          </p:nvPr>
        </p:nvSpPr>
        <p:spPr>
          <a:xfrm>
            <a:off x="261006" y="810770"/>
            <a:ext cx="4242456" cy="4868862"/>
          </a:xfrm>
        </p:spPr>
        <p:txBody>
          <a:bodyPr rtlCol="0">
            <a:normAutofit fontScale="92500"/>
          </a:bodyPr>
          <a:lstStyle/>
          <a:p>
            <a:pPr eaLnBrk="1" fontAlgn="auto" hangingPunct="1">
              <a:spcAft>
                <a:spcPts val="0"/>
              </a:spcAft>
              <a:buFont typeface="Arial" charset="0"/>
              <a:buNone/>
              <a:defRPr/>
            </a:pPr>
            <a:r>
              <a:rPr lang="en-US" sz="2400" dirty="0" smtClean="0">
                <a:ea typeface="+mn-ea"/>
                <a:cs typeface="+mn-cs"/>
              </a:rPr>
              <a:t>Outdoor Scene Recognition (OSR)</a:t>
            </a:r>
          </a:p>
          <a:p>
            <a:pPr eaLnBrk="1" fontAlgn="auto" hangingPunct="1">
              <a:spcAft>
                <a:spcPts val="0"/>
              </a:spcAft>
              <a:buFont typeface="Arial" charset="0"/>
              <a:buNone/>
              <a:defRPr/>
            </a:pPr>
            <a:r>
              <a:rPr lang="en-US" sz="2400" dirty="0" smtClean="0">
                <a:ea typeface="+mn-ea"/>
                <a:cs typeface="+mn-cs"/>
              </a:rPr>
              <a:t>[</a:t>
            </a:r>
            <a:r>
              <a:rPr lang="en-US" sz="2400" dirty="0" err="1" smtClean="0">
                <a:ea typeface="+mn-ea"/>
                <a:cs typeface="+mn-cs"/>
              </a:rPr>
              <a:t>Oliva</a:t>
            </a:r>
            <a:r>
              <a:rPr lang="en-US" sz="2400" dirty="0" smtClean="0">
                <a:ea typeface="+mn-ea"/>
                <a:cs typeface="+mn-cs"/>
              </a:rPr>
              <a:t> 2001]</a:t>
            </a:r>
          </a:p>
          <a:p>
            <a:pPr eaLnBrk="1" fontAlgn="auto" hangingPunct="1">
              <a:spcAft>
                <a:spcPts val="0"/>
              </a:spcAft>
              <a:buFont typeface="Arial" charset="0"/>
              <a:buNone/>
              <a:defRPr/>
            </a:pPr>
            <a:endParaRPr lang="en-US" sz="2400" dirty="0" smtClean="0">
              <a:ea typeface="+mn-ea"/>
              <a:cs typeface="+mn-cs"/>
            </a:endParaRPr>
          </a:p>
          <a:p>
            <a:pPr eaLnBrk="1" fontAlgn="auto" hangingPunct="1">
              <a:spcAft>
                <a:spcPts val="0"/>
              </a:spcAft>
              <a:buFont typeface="Arial" charset="0"/>
              <a:buNone/>
              <a:defRPr/>
            </a:pPr>
            <a:endParaRPr lang="en-US" sz="2400" dirty="0" smtClean="0">
              <a:ea typeface="+mn-ea"/>
              <a:cs typeface="+mn-cs"/>
            </a:endParaRPr>
          </a:p>
          <a:p>
            <a:pPr eaLnBrk="1" fontAlgn="auto" hangingPunct="1">
              <a:spcAft>
                <a:spcPts val="0"/>
              </a:spcAft>
              <a:buFont typeface="Arial" charset="0"/>
              <a:buNone/>
              <a:defRPr/>
            </a:pPr>
            <a:endParaRPr lang="en-US" sz="2400" dirty="0" smtClean="0">
              <a:ea typeface="+mn-ea"/>
              <a:cs typeface="+mn-cs"/>
            </a:endParaRPr>
          </a:p>
          <a:p>
            <a:pPr eaLnBrk="1" fontAlgn="auto" hangingPunct="1">
              <a:spcAft>
                <a:spcPts val="0"/>
              </a:spcAft>
              <a:buFont typeface="Arial" charset="0"/>
              <a:buNone/>
              <a:defRPr/>
            </a:pPr>
            <a:endParaRPr lang="en-US" sz="2400" dirty="0" smtClean="0">
              <a:ea typeface="+mn-ea"/>
              <a:cs typeface="+mn-cs"/>
            </a:endParaRPr>
          </a:p>
          <a:p>
            <a:pPr eaLnBrk="1" fontAlgn="auto" hangingPunct="1">
              <a:spcAft>
                <a:spcPts val="0"/>
              </a:spcAft>
              <a:buFont typeface="Arial" charset="0"/>
              <a:buNone/>
              <a:defRPr/>
            </a:pPr>
            <a:endParaRPr lang="en-US" sz="2400" dirty="0" smtClean="0">
              <a:ea typeface="+mn-ea"/>
              <a:cs typeface="+mn-cs"/>
            </a:endParaRPr>
          </a:p>
          <a:p>
            <a:pPr eaLnBrk="1" fontAlgn="auto" hangingPunct="1">
              <a:spcAft>
                <a:spcPts val="0"/>
              </a:spcAft>
              <a:buFont typeface="Arial" charset="0"/>
              <a:buNone/>
              <a:defRPr/>
            </a:pPr>
            <a:endParaRPr lang="en-US" sz="2400" dirty="0" smtClean="0">
              <a:ea typeface="+mn-ea"/>
              <a:cs typeface="+mn-cs"/>
            </a:endParaRPr>
          </a:p>
          <a:p>
            <a:pPr eaLnBrk="1" fontAlgn="auto" hangingPunct="1">
              <a:spcAft>
                <a:spcPts val="0"/>
              </a:spcAft>
              <a:buFont typeface="Arial" charset="0"/>
              <a:buNone/>
              <a:defRPr/>
            </a:pPr>
            <a:endParaRPr lang="en-US" sz="2400" dirty="0" smtClean="0">
              <a:ea typeface="+mn-ea"/>
              <a:cs typeface="+mn-cs"/>
            </a:endParaRPr>
          </a:p>
          <a:p>
            <a:pPr eaLnBrk="1" fontAlgn="auto" hangingPunct="1">
              <a:spcAft>
                <a:spcPts val="0"/>
              </a:spcAft>
              <a:buFont typeface="Arial" charset="0"/>
              <a:buNone/>
              <a:defRPr/>
            </a:pPr>
            <a:endParaRPr lang="en-US" sz="2400" dirty="0" smtClean="0">
              <a:ea typeface="+mn-ea"/>
            </a:endParaRPr>
          </a:p>
          <a:p>
            <a:pPr eaLnBrk="1" fontAlgn="auto" hangingPunct="1">
              <a:spcAft>
                <a:spcPts val="0"/>
              </a:spcAft>
              <a:buFont typeface="Arial" charset="0"/>
              <a:buNone/>
              <a:defRPr/>
            </a:pPr>
            <a:r>
              <a:rPr lang="en-US" sz="2400" dirty="0" smtClean="0">
                <a:ea typeface="+mn-ea"/>
              </a:rPr>
              <a:t>8 classes, ~2700 images, Gist</a:t>
            </a:r>
          </a:p>
          <a:p>
            <a:pPr eaLnBrk="1" fontAlgn="auto" hangingPunct="1">
              <a:spcAft>
                <a:spcPts val="0"/>
              </a:spcAft>
              <a:buFont typeface="Arial" charset="0"/>
              <a:buNone/>
              <a:defRPr/>
            </a:pPr>
            <a:r>
              <a:rPr lang="en-US" sz="2400" dirty="0" smtClean="0">
                <a:ea typeface="+mn-ea"/>
              </a:rPr>
              <a:t>6 attributes: open, natural, etc.</a:t>
            </a:r>
          </a:p>
        </p:txBody>
      </p:sp>
      <p:sp>
        <p:nvSpPr>
          <p:cNvPr id="13" name="Content Placeholder 2"/>
          <p:cNvSpPr txBox="1">
            <a:spLocks/>
          </p:cNvSpPr>
          <p:nvPr/>
        </p:nvSpPr>
        <p:spPr bwMode="auto">
          <a:xfrm>
            <a:off x="4503462" y="810770"/>
            <a:ext cx="4596744"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pPr>
            <a:r>
              <a:rPr lang="en-US" dirty="0" smtClean="0">
                <a:latin typeface="Calibri" charset="0"/>
              </a:rPr>
              <a:t>    </a:t>
            </a:r>
            <a:r>
              <a:rPr lang="en-US" sz="2200" dirty="0" smtClean="0">
                <a:latin typeface="Calibri" charset="0"/>
              </a:rPr>
              <a:t>Public </a:t>
            </a:r>
            <a:r>
              <a:rPr lang="en-US" sz="2200" dirty="0">
                <a:latin typeface="Calibri" charset="0"/>
              </a:rPr>
              <a:t>Figures Face (</a:t>
            </a:r>
            <a:r>
              <a:rPr lang="en-US" sz="2200" dirty="0" err="1">
                <a:latin typeface="Calibri" charset="0"/>
              </a:rPr>
              <a:t>PubFig</a:t>
            </a:r>
            <a:r>
              <a:rPr lang="en-US" sz="2200" dirty="0">
                <a:latin typeface="Calibri" charset="0"/>
              </a:rPr>
              <a:t>)</a:t>
            </a:r>
          </a:p>
          <a:p>
            <a:pPr eaLnBrk="1" hangingPunct="1">
              <a:lnSpc>
                <a:spcPct val="90000"/>
              </a:lnSpc>
              <a:spcBef>
                <a:spcPct val="20000"/>
              </a:spcBef>
            </a:pPr>
            <a:r>
              <a:rPr lang="en-US" sz="2200" dirty="0" smtClean="0">
                <a:latin typeface="Calibri" charset="0"/>
              </a:rPr>
              <a:t>    [</a:t>
            </a:r>
            <a:r>
              <a:rPr lang="en-US" sz="2200" dirty="0">
                <a:latin typeface="Calibri" charset="0"/>
              </a:rPr>
              <a:t>Kumar 2009</a:t>
            </a:r>
            <a:r>
              <a:rPr lang="en-US" sz="2200" dirty="0" smtClean="0">
                <a:latin typeface="Calibri" charset="0"/>
              </a:rPr>
              <a:t>]</a:t>
            </a:r>
          </a:p>
          <a:p>
            <a:pPr eaLnBrk="1" hangingPunct="1">
              <a:lnSpc>
                <a:spcPct val="90000"/>
              </a:lnSpc>
              <a:spcBef>
                <a:spcPct val="20000"/>
              </a:spcBef>
            </a:pPr>
            <a:endParaRPr lang="en-US" sz="2200" dirty="0">
              <a:latin typeface="Calibri" charset="0"/>
            </a:endParaRPr>
          </a:p>
          <a:p>
            <a:pPr eaLnBrk="1" hangingPunct="1">
              <a:lnSpc>
                <a:spcPct val="90000"/>
              </a:lnSpc>
              <a:spcBef>
                <a:spcPct val="20000"/>
              </a:spcBef>
            </a:pPr>
            <a:endParaRPr lang="en-US" sz="2200" dirty="0">
              <a:latin typeface="Calibri" charset="0"/>
            </a:endParaRPr>
          </a:p>
          <a:p>
            <a:pPr eaLnBrk="1" hangingPunct="1">
              <a:lnSpc>
                <a:spcPct val="90000"/>
              </a:lnSpc>
              <a:spcBef>
                <a:spcPct val="20000"/>
              </a:spcBef>
            </a:pPr>
            <a:endParaRPr lang="en-US" sz="2200" dirty="0">
              <a:latin typeface="Calibri" charset="0"/>
            </a:endParaRPr>
          </a:p>
          <a:p>
            <a:pPr eaLnBrk="1" hangingPunct="1">
              <a:lnSpc>
                <a:spcPct val="90000"/>
              </a:lnSpc>
              <a:spcBef>
                <a:spcPct val="20000"/>
              </a:spcBef>
            </a:pPr>
            <a:endParaRPr lang="en-US" sz="2200" dirty="0">
              <a:latin typeface="Calibri" charset="0"/>
            </a:endParaRPr>
          </a:p>
          <a:p>
            <a:pPr eaLnBrk="1" hangingPunct="1">
              <a:lnSpc>
                <a:spcPct val="90000"/>
              </a:lnSpc>
              <a:spcBef>
                <a:spcPct val="20000"/>
              </a:spcBef>
            </a:pPr>
            <a:endParaRPr lang="en-US" sz="2200" dirty="0">
              <a:latin typeface="Calibri" charset="0"/>
            </a:endParaRPr>
          </a:p>
          <a:p>
            <a:pPr eaLnBrk="1" hangingPunct="1">
              <a:lnSpc>
                <a:spcPct val="90000"/>
              </a:lnSpc>
              <a:spcBef>
                <a:spcPct val="20000"/>
              </a:spcBef>
            </a:pPr>
            <a:endParaRPr lang="en-US" sz="2200" dirty="0">
              <a:latin typeface="Calibri" charset="0"/>
            </a:endParaRPr>
          </a:p>
          <a:p>
            <a:pPr eaLnBrk="1" hangingPunct="1">
              <a:lnSpc>
                <a:spcPct val="90000"/>
              </a:lnSpc>
              <a:spcBef>
                <a:spcPct val="20000"/>
              </a:spcBef>
            </a:pPr>
            <a:endParaRPr lang="en-US" sz="2200" dirty="0">
              <a:latin typeface="Calibri" charset="0"/>
            </a:endParaRPr>
          </a:p>
          <a:p>
            <a:pPr eaLnBrk="1" hangingPunct="1">
              <a:lnSpc>
                <a:spcPct val="90000"/>
              </a:lnSpc>
              <a:spcBef>
                <a:spcPct val="20000"/>
              </a:spcBef>
            </a:pPr>
            <a:endParaRPr lang="en-US" sz="2200" dirty="0">
              <a:latin typeface="Calibri" charset="0"/>
            </a:endParaRPr>
          </a:p>
          <a:p>
            <a:pPr eaLnBrk="1" hangingPunct="1">
              <a:lnSpc>
                <a:spcPct val="90000"/>
              </a:lnSpc>
              <a:spcBef>
                <a:spcPct val="20000"/>
              </a:spcBef>
            </a:pPr>
            <a:endParaRPr lang="en-US" sz="2200" dirty="0">
              <a:latin typeface="Calibri" charset="0"/>
            </a:endParaRPr>
          </a:p>
          <a:p>
            <a:pPr eaLnBrk="1" hangingPunct="1">
              <a:lnSpc>
                <a:spcPct val="90000"/>
              </a:lnSpc>
              <a:spcBef>
                <a:spcPct val="20000"/>
              </a:spcBef>
            </a:pPr>
            <a:r>
              <a:rPr lang="en-US" sz="2200" dirty="0" smtClean="0">
                <a:latin typeface="Calibri" charset="0"/>
              </a:rPr>
              <a:t>    8 </a:t>
            </a:r>
            <a:r>
              <a:rPr lang="en-US" sz="2200" dirty="0">
                <a:latin typeface="Calibri" charset="0"/>
              </a:rPr>
              <a:t>classes, ~800 images, </a:t>
            </a:r>
            <a:r>
              <a:rPr lang="en-US" sz="2200" dirty="0" err="1">
                <a:latin typeface="Calibri" charset="0"/>
              </a:rPr>
              <a:t>Gist+color</a:t>
            </a:r>
            <a:endParaRPr lang="en-US" sz="2200" dirty="0">
              <a:latin typeface="Calibri" charset="0"/>
            </a:endParaRPr>
          </a:p>
          <a:p>
            <a:pPr eaLnBrk="1" hangingPunct="1">
              <a:lnSpc>
                <a:spcPct val="90000"/>
              </a:lnSpc>
              <a:spcBef>
                <a:spcPct val="20000"/>
              </a:spcBef>
            </a:pPr>
            <a:r>
              <a:rPr lang="en-US" sz="2200" dirty="0" smtClean="0">
                <a:latin typeface="Calibri" charset="0"/>
              </a:rPr>
              <a:t>    11 </a:t>
            </a:r>
            <a:r>
              <a:rPr lang="en-US" sz="2200" dirty="0">
                <a:latin typeface="Calibri" charset="0"/>
              </a:rPr>
              <a:t>attributes: white, chubby, etc.</a:t>
            </a:r>
          </a:p>
        </p:txBody>
      </p:sp>
      <p:grpSp>
        <p:nvGrpSpPr>
          <p:cNvPr id="14" name="Group 21"/>
          <p:cNvGrpSpPr>
            <a:grpSpLocks/>
          </p:cNvGrpSpPr>
          <p:nvPr/>
        </p:nvGrpSpPr>
        <p:grpSpPr bwMode="auto">
          <a:xfrm>
            <a:off x="4919768" y="1709295"/>
            <a:ext cx="3141662" cy="3098800"/>
            <a:chOff x="5334019" y="1955796"/>
            <a:chExt cx="3141134" cy="3098800"/>
          </a:xfrm>
        </p:grpSpPr>
        <p:pic>
          <p:nvPicPr>
            <p:cNvPr id="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153" y="19557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19" y="19557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60753" y="30733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43153" y="30733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19" y="30733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34019" y="41401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3153" y="41401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60753" y="19557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20"/>
          <p:cNvGrpSpPr>
            <a:grpSpLocks/>
          </p:cNvGrpSpPr>
          <p:nvPr/>
        </p:nvGrpSpPr>
        <p:grpSpPr bwMode="auto">
          <a:xfrm>
            <a:off x="802344" y="1709295"/>
            <a:ext cx="3124200" cy="3098800"/>
            <a:chOff x="1041430" y="1955796"/>
            <a:chExt cx="3124200" cy="3098800"/>
          </a:xfrm>
        </p:grpSpPr>
        <p:pic>
          <p:nvPicPr>
            <p:cNvPr id="25"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41430" y="19557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41430" y="30733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251230" y="30733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51230" y="19557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133630" y="41401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133630" y="19557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133630" y="30733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041430" y="414019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TextBox 15"/>
          <p:cNvSpPr txBox="1">
            <a:spLocks noChangeArrowheads="1"/>
          </p:cNvSpPr>
          <p:nvPr/>
        </p:nvSpPr>
        <p:spPr bwMode="auto">
          <a:xfrm>
            <a:off x="340416" y="5560481"/>
            <a:ext cx="822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a:latin typeface="Calibri" charset="0"/>
              </a:rPr>
              <a:t>Attributes labeled at category level</a:t>
            </a:r>
          </a:p>
        </p:txBody>
      </p:sp>
      <p:cxnSp>
        <p:nvCxnSpPr>
          <p:cNvPr id="5" name="Straight Connector 4"/>
          <p:cNvCxnSpPr/>
          <p:nvPr/>
        </p:nvCxnSpPr>
        <p:spPr>
          <a:xfrm>
            <a:off x="4386678" y="810770"/>
            <a:ext cx="0" cy="473694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Footer Placeholder 12"/>
          <p:cNvSpPr txBox="1">
            <a:spLocks/>
          </p:cNvSpPr>
          <p:nvPr/>
        </p:nvSpPr>
        <p:spPr>
          <a:xfrm>
            <a:off x="6742565" y="6004832"/>
            <a:ext cx="2056720" cy="37023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tx1"/>
                </a:solidFill>
              </a:rPr>
              <a:t>Slide Credit: Devi Parikh</a:t>
            </a:r>
            <a:endParaRPr lang="en-US" sz="1400" dirty="0">
              <a:solidFill>
                <a:schemeClr val="tx1"/>
              </a:solidFill>
            </a:endParaRPr>
          </a:p>
        </p:txBody>
      </p:sp>
    </p:spTree>
    <p:extLst>
      <p:ext uri="{BB962C8B-B14F-4D97-AF65-F5344CB8AC3E}">
        <p14:creationId xmlns:p14="http://schemas.microsoft.com/office/powerpoint/2010/main" val="1062928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17" name="object 2"/>
          <p:cNvSpPr txBox="1">
            <a:spLocks noGrp="1"/>
          </p:cNvSpPr>
          <p:nvPr>
            <p:ph type="title"/>
          </p:nvPr>
        </p:nvSpPr>
        <p:spPr>
          <a:xfrm>
            <a:off x="375985" y="54177"/>
            <a:ext cx="7839845"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Datasets</a:t>
            </a:r>
            <a:endParaRPr sz="2800" b="1" spc="-5" dirty="0">
              <a:solidFill>
                <a:schemeClr val="accent6"/>
              </a:solidFill>
            </a:endParaRPr>
          </a:p>
        </p:txBody>
      </p:sp>
      <p:sp>
        <p:nvSpPr>
          <p:cNvPr id="9" name="Footer Placeholder 8"/>
          <p:cNvSpPr>
            <a:spLocks noGrp="1"/>
          </p:cNvSpPr>
          <p:nvPr>
            <p:ph type="ftr" sz="quarter" idx="11"/>
          </p:nvPr>
        </p:nvSpPr>
        <p:spPr/>
        <p:txBody>
          <a:bodyPr/>
          <a:lstStyle/>
          <a:p>
            <a:r>
              <a:rPr lang="en-US" smtClean="0"/>
              <a:t>Shuangfei Fan</a:t>
            </a:r>
            <a:endParaRPr lang="en-US"/>
          </a:p>
        </p:txBody>
      </p:sp>
      <p:sp>
        <p:nvSpPr>
          <p:cNvPr id="10" name="Slide Number Placeholder 9"/>
          <p:cNvSpPr>
            <a:spLocks noGrp="1"/>
          </p:cNvSpPr>
          <p:nvPr>
            <p:ph type="sldNum" sz="quarter" idx="12"/>
          </p:nvPr>
        </p:nvSpPr>
        <p:spPr/>
        <p:txBody>
          <a:bodyPr/>
          <a:lstStyle/>
          <a:p>
            <a:fld id="{63E15ED0-6B91-3E46-8AA4-6E348A3E944A}" type="slidenum">
              <a:rPr lang="en-US" smtClean="0"/>
              <a:t>21</a:t>
            </a:fld>
            <a:endParaRPr lang="en-US"/>
          </a:p>
        </p:txBody>
      </p:sp>
      <p:sp>
        <p:nvSpPr>
          <p:cNvPr id="11" name="Date Placeholder 10"/>
          <p:cNvSpPr>
            <a:spLocks noGrp="1"/>
          </p:cNvSpPr>
          <p:nvPr>
            <p:ph type="dt" sz="half" idx="10"/>
          </p:nvPr>
        </p:nvSpPr>
        <p:spPr/>
        <p:txBody>
          <a:bodyPr/>
          <a:lstStyle/>
          <a:p>
            <a:r>
              <a:rPr lang="en-US" smtClean="0"/>
              <a:t>2/21/17</a:t>
            </a:r>
            <a:endParaRPr lang="en-US" dirty="0"/>
          </a:p>
        </p:txBody>
      </p:sp>
      <p:pic>
        <p:nvPicPr>
          <p:cNvPr id="3" name="Picture 2" descr="Screen Shot 2017-02-17 at 2.08.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79" y="1353026"/>
            <a:ext cx="5806487" cy="4820982"/>
          </a:xfrm>
          <a:prstGeom prst="rect">
            <a:avLst/>
          </a:prstGeom>
        </p:spPr>
      </p:pic>
      <p:sp>
        <p:nvSpPr>
          <p:cNvPr id="34" name="Title 1"/>
          <p:cNvSpPr txBox="1">
            <a:spLocks/>
          </p:cNvSpPr>
          <p:nvPr/>
        </p:nvSpPr>
        <p:spPr>
          <a:xfrm>
            <a:off x="457200" y="35918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latin typeface="Calibri" charset="0"/>
                <a:ea typeface="ＭＳ Ｐゴシック" charset="0"/>
                <a:cs typeface="ＭＳ Ｐゴシック" charset="0"/>
              </a:rPr>
              <a:t>Category level annotation</a:t>
            </a:r>
            <a:endParaRPr lang="en-US" sz="36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6088635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12" y="84954"/>
            <a:ext cx="2195276" cy="464770"/>
          </a:xfrm>
          <a:prstGeom prst="rect">
            <a:avLst/>
          </a:prstGeom>
        </p:spPr>
        <p:txBody>
          <a:bodyPr vert="horz" wrap="square" lIns="0" tIns="94515" rIns="0" bIns="0" rtlCol="0">
            <a:spAutoFit/>
          </a:bodyPr>
          <a:lstStyle/>
          <a:p>
            <a:pPr marL="1905">
              <a:lnSpc>
                <a:spcPct val="100000"/>
              </a:lnSpc>
            </a:pPr>
            <a:r>
              <a:rPr sz="2400" b="1" spc="-5" dirty="0" smtClean="0">
                <a:solidFill>
                  <a:schemeClr val="accent6"/>
                </a:solidFill>
              </a:rPr>
              <a:t>O</a:t>
            </a:r>
            <a:r>
              <a:rPr lang="en-US" sz="2400" b="1" spc="-5" dirty="0" smtClean="0">
                <a:solidFill>
                  <a:schemeClr val="accent6"/>
                </a:solidFill>
              </a:rPr>
              <a:t>VERVIEW</a:t>
            </a:r>
            <a:endParaRPr sz="2400" b="1" spc="-5" dirty="0">
              <a:solidFill>
                <a:schemeClr val="accent6"/>
              </a:solidFill>
            </a:endParaRPr>
          </a:p>
        </p:txBody>
      </p:sp>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5" name="Footer Placeholder 4"/>
          <p:cNvSpPr>
            <a:spLocks noGrp="1"/>
          </p:cNvSpPr>
          <p:nvPr>
            <p:ph type="ftr" sz="quarter" idx="11"/>
          </p:nvPr>
        </p:nvSpPr>
        <p:spPr/>
        <p:txBody>
          <a:bodyPr/>
          <a:lstStyle/>
          <a:p>
            <a:r>
              <a:rPr lang="en-US" smtClean="0"/>
              <a:t>Shuangfei Fan</a:t>
            </a:r>
            <a:endParaRPr lang="en-US"/>
          </a:p>
        </p:txBody>
      </p:sp>
      <p:sp>
        <p:nvSpPr>
          <p:cNvPr id="9" name="Slide Number Placeholder 8"/>
          <p:cNvSpPr>
            <a:spLocks noGrp="1"/>
          </p:cNvSpPr>
          <p:nvPr>
            <p:ph type="sldNum" sz="quarter" idx="12"/>
          </p:nvPr>
        </p:nvSpPr>
        <p:spPr/>
        <p:txBody>
          <a:bodyPr/>
          <a:lstStyle/>
          <a:p>
            <a:fld id="{63E15ED0-6B91-3E46-8AA4-6E348A3E944A}" type="slidenum">
              <a:rPr lang="en-US" smtClean="0"/>
              <a:t>22</a:t>
            </a:fld>
            <a:endParaRPr lang="en-US"/>
          </a:p>
        </p:txBody>
      </p:sp>
      <p:sp>
        <p:nvSpPr>
          <p:cNvPr id="10" name="Date Placeholder 9"/>
          <p:cNvSpPr>
            <a:spLocks noGrp="1"/>
          </p:cNvSpPr>
          <p:nvPr>
            <p:ph type="dt" sz="half" idx="10"/>
          </p:nvPr>
        </p:nvSpPr>
        <p:spPr/>
        <p:txBody>
          <a:bodyPr/>
          <a:lstStyle/>
          <a:p>
            <a:r>
              <a:rPr lang="en-US" smtClean="0"/>
              <a:t>2/21/17</a:t>
            </a:r>
            <a:endParaRPr lang="en-US"/>
          </a:p>
        </p:txBody>
      </p:sp>
      <p:sp>
        <p:nvSpPr>
          <p:cNvPr id="11" name="object 3"/>
          <p:cNvSpPr txBox="1"/>
          <p:nvPr/>
        </p:nvSpPr>
        <p:spPr>
          <a:xfrm>
            <a:off x="501951" y="1049251"/>
            <a:ext cx="6936357" cy="4722523"/>
          </a:xfrm>
          <a:prstGeom prst="rect">
            <a:avLst/>
          </a:prstGeom>
        </p:spPr>
        <p:txBody>
          <a:bodyPr vert="horz" wrap="square" lIns="0" tIns="0" rIns="0" bIns="0" rtlCol="0">
            <a:spAutoFit/>
          </a:bodyPr>
          <a:lstStyle/>
          <a:p>
            <a:pPr marL="355600" indent="-342900">
              <a:lnSpc>
                <a:spcPct val="100000"/>
              </a:lnSpc>
              <a:buFont typeface="Wingdings" charset="2"/>
              <a:buChar char="Ø"/>
            </a:pPr>
            <a:r>
              <a:rPr lang="en-US" sz="2400" b="1" spc="-5" dirty="0">
                <a:solidFill>
                  <a:schemeClr val="bg1">
                    <a:lumMod val="65000"/>
                  </a:schemeClr>
                </a:solidFill>
                <a:latin typeface="Arial"/>
                <a:cs typeface="Arial"/>
              </a:rPr>
              <a:t>Introduction</a:t>
            </a:r>
            <a:endParaRPr sz="2400" b="1" spc="-5" dirty="0">
              <a:solidFill>
                <a:schemeClr val="bg1">
                  <a:lumMod val="65000"/>
                </a:schemeClr>
              </a:solidFill>
              <a:latin typeface="Arial"/>
              <a:cs typeface="Arial"/>
            </a:endParaRPr>
          </a:p>
          <a:p>
            <a:pPr marL="355600" marR="5080" indent="-342900">
              <a:lnSpc>
                <a:spcPct val="199200"/>
              </a:lnSpc>
              <a:buFont typeface="Wingdings" charset="2"/>
              <a:buChar char="Ø"/>
            </a:pPr>
            <a:r>
              <a:rPr lang="en-US" sz="2400" b="1" spc="-5" dirty="0" smtClean="0">
                <a:solidFill>
                  <a:schemeClr val="bg1">
                    <a:lumMod val="65000"/>
                  </a:schemeClr>
                </a:solidFill>
                <a:latin typeface="Arial"/>
                <a:cs typeface="Arial"/>
              </a:rPr>
              <a:t>Learning Relative Attributes</a:t>
            </a:r>
          </a:p>
          <a:p>
            <a:pPr marL="355600" marR="5080" indent="-342900">
              <a:lnSpc>
                <a:spcPct val="199200"/>
              </a:lnSpc>
              <a:buFont typeface="Wingdings" charset="2"/>
              <a:buChar char="Ø"/>
            </a:pPr>
            <a:r>
              <a:rPr lang="en-US" sz="2400" b="1" spc="-5" dirty="0">
                <a:solidFill>
                  <a:schemeClr val="bg1">
                    <a:lumMod val="65000"/>
                  </a:schemeClr>
                </a:solidFill>
                <a:latin typeface="Arial"/>
                <a:cs typeface="Arial"/>
              </a:rPr>
              <a:t>Relative Zero-shot Learning</a:t>
            </a:r>
          </a:p>
          <a:p>
            <a:pPr marL="355600" marR="5080" indent="-342900">
              <a:lnSpc>
                <a:spcPct val="199200"/>
              </a:lnSpc>
              <a:buFont typeface="Wingdings" charset="2"/>
              <a:buChar char="Ø"/>
            </a:pPr>
            <a:r>
              <a:rPr lang="en-US" sz="2400" b="1" spc="-5" dirty="0">
                <a:solidFill>
                  <a:schemeClr val="bg1">
                    <a:lumMod val="65000"/>
                  </a:schemeClr>
                </a:solidFill>
                <a:latin typeface="Arial"/>
                <a:cs typeface="Arial"/>
              </a:rPr>
              <a:t>Automatic </a:t>
            </a:r>
            <a:r>
              <a:rPr lang="en-US" sz="2400" b="1" spc="-5" dirty="0">
                <a:solidFill>
                  <a:schemeClr val="bg1">
                    <a:lumMod val="65000"/>
                  </a:schemeClr>
                </a:solidFill>
                <a:latin typeface="Arial"/>
                <a:cs typeface="Arial"/>
              </a:rPr>
              <a:t>Relative Image </a:t>
            </a:r>
            <a:r>
              <a:rPr lang="en-US" sz="2400" b="1" spc="-5" dirty="0" smtClean="0">
                <a:solidFill>
                  <a:schemeClr val="bg1">
                    <a:lumMod val="65000"/>
                  </a:schemeClr>
                </a:solidFill>
                <a:latin typeface="Arial"/>
                <a:cs typeface="Arial"/>
              </a:rPr>
              <a:t>Description</a:t>
            </a:r>
            <a:endParaRPr lang="en-US" sz="2400" b="1" spc="-5" dirty="0" smtClean="0">
              <a:solidFill>
                <a:srgbClr val="A6A6A6"/>
              </a:solidFill>
              <a:latin typeface="Arial"/>
              <a:cs typeface="Arial"/>
            </a:endParaRPr>
          </a:p>
          <a:p>
            <a:pPr marL="355600" marR="5080" indent="-342900">
              <a:lnSpc>
                <a:spcPct val="199200"/>
              </a:lnSpc>
              <a:buFont typeface="Wingdings" charset="2"/>
              <a:buChar char="Ø"/>
            </a:pPr>
            <a:r>
              <a:rPr lang="en-US" sz="2400" b="1" spc="-5" dirty="0" smtClean="0">
                <a:solidFill>
                  <a:srgbClr val="A6A6A6"/>
                </a:solidFill>
                <a:latin typeface="Arial"/>
                <a:cs typeface="Arial"/>
              </a:rPr>
              <a:t>Datasets</a:t>
            </a:r>
            <a:endParaRPr lang="en-US" sz="2400" b="1" spc="-5" dirty="0" smtClean="0">
              <a:solidFill>
                <a:srgbClr val="A6A6A6"/>
              </a:solidFill>
              <a:latin typeface="Arial"/>
              <a:cs typeface="Arial"/>
            </a:endParaRPr>
          </a:p>
          <a:p>
            <a:pPr marL="355600" marR="5080" indent="-342900">
              <a:lnSpc>
                <a:spcPct val="199200"/>
              </a:lnSpc>
              <a:buFont typeface="Wingdings" charset="2"/>
              <a:buChar char="Ø"/>
            </a:pPr>
            <a:r>
              <a:rPr lang="en-US" sz="2400" b="1" spc="-5" dirty="0">
                <a:solidFill>
                  <a:srgbClr val="695D46"/>
                </a:solidFill>
                <a:latin typeface="Arial"/>
                <a:cs typeface="Arial"/>
              </a:rPr>
              <a:t>Experiments</a:t>
            </a:r>
          </a:p>
          <a:p>
            <a:pPr marL="355600" marR="5080" indent="-342900">
              <a:lnSpc>
                <a:spcPct val="199200"/>
              </a:lnSpc>
              <a:buFont typeface="Wingdings" charset="2"/>
              <a:buChar char="Ø"/>
            </a:pPr>
            <a:r>
              <a:rPr lang="en-US" sz="2400" b="1" spc="-5" dirty="0" smtClean="0">
                <a:solidFill>
                  <a:srgbClr val="A6A6A6"/>
                </a:solidFill>
                <a:latin typeface="Arial"/>
                <a:cs typeface="Arial"/>
              </a:rPr>
              <a:t>Conclusion</a:t>
            </a:r>
            <a:endParaRPr lang="en-US" sz="2400" b="1" spc="-5" dirty="0" smtClean="0">
              <a:solidFill>
                <a:srgbClr val="A6A6A6"/>
              </a:solidFill>
              <a:latin typeface="Arial"/>
              <a:cs typeface="Arial"/>
            </a:endParaRPr>
          </a:p>
        </p:txBody>
      </p:sp>
    </p:spTree>
    <p:extLst>
      <p:ext uri="{BB962C8B-B14F-4D97-AF65-F5344CB8AC3E}">
        <p14:creationId xmlns:p14="http://schemas.microsoft.com/office/powerpoint/2010/main" val="4590603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5986" y="54176"/>
            <a:ext cx="4958014"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Experiments: Baselines</a:t>
            </a:r>
            <a:endParaRPr sz="2800" b="1" spc="-5" dirty="0">
              <a:solidFill>
                <a:schemeClr val="accent6"/>
              </a:solidFill>
            </a:endParaRPr>
          </a:p>
        </p:txBody>
      </p:sp>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3" name="TextBox 2"/>
          <p:cNvSpPr txBox="1"/>
          <p:nvPr/>
        </p:nvSpPr>
        <p:spPr>
          <a:xfrm>
            <a:off x="-1185333" y="1964267"/>
            <a:ext cx="184666" cy="369332"/>
          </a:xfrm>
          <a:prstGeom prst="rect">
            <a:avLst/>
          </a:prstGeom>
          <a:noFill/>
        </p:spPr>
        <p:txBody>
          <a:bodyPr wrap="none" rtlCol="0">
            <a:spAutoFit/>
          </a:bodyPr>
          <a:lstStyle/>
          <a:p>
            <a:endParaRPr lang="en-US" dirty="0"/>
          </a:p>
        </p:txBody>
      </p:sp>
      <p:sp>
        <p:nvSpPr>
          <p:cNvPr id="13" name="Footer Placeholder 12"/>
          <p:cNvSpPr>
            <a:spLocks noGrp="1"/>
          </p:cNvSpPr>
          <p:nvPr>
            <p:ph type="ftr" sz="quarter" idx="11"/>
          </p:nvPr>
        </p:nvSpPr>
        <p:spPr/>
        <p:txBody>
          <a:bodyPr/>
          <a:lstStyle/>
          <a:p>
            <a:r>
              <a:rPr lang="en-US" smtClean="0"/>
              <a:t>Shuangfei Fan</a:t>
            </a:r>
            <a:endParaRPr lang="en-US"/>
          </a:p>
        </p:txBody>
      </p:sp>
      <p:sp>
        <p:nvSpPr>
          <p:cNvPr id="14" name="Slide Number Placeholder 13"/>
          <p:cNvSpPr>
            <a:spLocks noGrp="1"/>
          </p:cNvSpPr>
          <p:nvPr>
            <p:ph type="sldNum" sz="quarter" idx="12"/>
          </p:nvPr>
        </p:nvSpPr>
        <p:spPr/>
        <p:txBody>
          <a:bodyPr/>
          <a:lstStyle/>
          <a:p>
            <a:fld id="{63E15ED0-6B91-3E46-8AA4-6E348A3E944A}" type="slidenum">
              <a:rPr lang="en-US" smtClean="0"/>
              <a:t>23</a:t>
            </a:fld>
            <a:endParaRPr lang="en-US"/>
          </a:p>
        </p:txBody>
      </p:sp>
      <p:sp>
        <p:nvSpPr>
          <p:cNvPr id="15" name="Date Placeholder 14"/>
          <p:cNvSpPr>
            <a:spLocks noGrp="1"/>
          </p:cNvSpPr>
          <p:nvPr>
            <p:ph type="dt" sz="half" idx="10"/>
          </p:nvPr>
        </p:nvSpPr>
        <p:spPr/>
        <p:txBody>
          <a:bodyPr/>
          <a:lstStyle/>
          <a:p>
            <a:r>
              <a:rPr lang="en-US" smtClean="0"/>
              <a:t>2/21/17</a:t>
            </a:r>
            <a:endParaRPr lang="en-US"/>
          </a:p>
        </p:txBody>
      </p:sp>
      <p:sp>
        <p:nvSpPr>
          <p:cNvPr id="16" name="Content Placeholder 2"/>
          <p:cNvSpPr>
            <a:spLocks noGrp="1"/>
          </p:cNvSpPr>
          <p:nvPr>
            <p:ph idx="1"/>
          </p:nvPr>
        </p:nvSpPr>
        <p:spPr>
          <a:xfrm>
            <a:off x="196866" y="1191428"/>
            <a:ext cx="8229600" cy="4525963"/>
          </a:xfrm>
        </p:spPr>
        <p:txBody>
          <a:bodyPr>
            <a:normAutofit/>
          </a:bodyPr>
          <a:lstStyle/>
          <a:p>
            <a:pPr eaLnBrk="1" hangingPunct="1"/>
            <a:r>
              <a:rPr lang="en-US" dirty="0">
                <a:latin typeface="Calibri" charset="0"/>
                <a:ea typeface="ＭＳ Ｐゴシック" charset="0"/>
                <a:cs typeface="ＭＳ Ｐゴシック" charset="0"/>
              </a:rPr>
              <a:t>Zero-shot learning</a:t>
            </a:r>
          </a:p>
          <a:p>
            <a:pPr lvl="1" eaLnBrk="1" hangingPunct="1"/>
            <a:r>
              <a:rPr lang="en-US" dirty="0">
                <a:solidFill>
                  <a:srgbClr val="FF0000"/>
                </a:solidFill>
                <a:latin typeface="Calibri" charset="0"/>
                <a:ea typeface="ＭＳ Ｐゴシック" charset="0"/>
              </a:rPr>
              <a:t>Binary</a:t>
            </a:r>
            <a:r>
              <a:rPr lang="en-US" dirty="0">
                <a:latin typeface="Calibri" charset="0"/>
                <a:ea typeface="ＭＳ Ｐゴシック" charset="0"/>
              </a:rPr>
              <a:t> attributes:</a:t>
            </a:r>
          </a:p>
          <a:p>
            <a:pPr lvl="1" eaLnBrk="1" hangingPunct="1">
              <a:buFont typeface="Arial" charset="0"/>
              <a:buNone/>
            </a:pPr>
            <a:r>
              <a:rPr lang="en-US" dirty="0">
                <a:latin typeface="Calibri" charset="0"/>
                <a:ea typeface="ＭＳ Ｐゴシック" charset="0"/>
              </a:rPr>
              <a:t>	Direct Attribute Prediction</a:t>
            </a:r>
          </a:p>
          <a:p>
            <a:pPr lvl="1" eaLnBrk="1" hangingPunct="1"/>
            <a:r>
              <a:rPr lang="en-US" dirty="0" smtClean="0">
                <a:latin typeface="Calibri" charset="0"/>
                <a:ea typeface="ＭＳ Ｐゴシック" charset="0"/>
              </a:rPr>
              <a:t>Relative </a:t>
            </a:r>
            <a:r>
              <a:rPr lang="en-US" dirty="0">
                <a:latin typeface="Calibri" charset="0"/>
                <a:ea typeface="ＭＳ Ｐゴシック" charset="0"/>
              </a:rPr>
              <a:t>attributes via</a:t>
            </a:r>
          </a:p>
          <a:p>
            <a:pPr lvl="1" eaLnBrk="1" hangingPunct="1">
              <a:buFont typeface="Arial" charset="0"/>
              <a:buNone/>
            </a:pPr>
            <a:r>
              <a:rPr lang="en-US" dirty="0">
                <a:latin typeface="Calibri" charset="0"/>
                <a:ea typeface="ＭＳ Ｐゴシック" charset="0"/>
              </a:rPr>
              <a:t>	</a:t>
            </a:r>
            <a:r>
              <a:rPr lang="en-US" dirty="0">
                <a:solidFill>
                  <a:srgbClr val="FF0000"/>
                </a:solidFill>
                <a:latin typeface="Calibri" charset="0"/>
                <a:ea typeface="ＭＳ Ｐゴシック" charset="0"/>
              </a:rPr>
              <a:t>classifier scores</a:t>
            </a:r>
            <a:endParaRPr lang="en-US" dirty="0">
              <a:latin typeface="Calibri" charset="0"/>
              <a:ea typeface="ＭＳ Ｐゴシック" charset="0"/>
            </a:endParaRPr>
          </a:p>
          <a:p>
            <a:pPr eaLnBrk="1" hangingPunct="1"/>
            <a:r>
              <a:rPr lang="en-US" dirty="0">
                <a:latin typeface="Calibri" charset="0"/>
                <a:ea typeface="ＭＳ Ｐゴシック" charset="0"/>
                <a:cs typeface="ＭＳ Ｐゴシック" charset="0"/>
              </a:rPr>
              <a:t>Automatic image-description</a:t>
            </a:r>
          </a:p>
          <a:p>
            <a:pPr lvl="1" eaLnBrk="1" hangingPunct="1"/>
            <a:r>
              <a:rPr lang="en-US" dirty="0">
                <a:solidFill>
                  <a:srgbClr val="FF0000"/>
                </a:solidFill>
                <a:latin typeface="Calibri" charset="0"/>
                <a:ea typeface="ＭＳ Ｐゴシック" charset="0"/>
              </a:rPr>
              <a:t>Binary</a:t>
            </a:r>
            <a:r>
              <a:rPr lang="en-US" dirty="0">
                <a:latin typeface="Calibri" charset="0"/>
                <a:ea typeface="ＭＳ Ｐゴシック" charset="0"/>
              </a:rPr>
              <a:t> attributes</a:t>
            </a:r>
          </a:p>
          <a:p>
            <a:pPr lvl="1" eaLnBrk="1" hangingPunct="1">
              <a:buFont typeface="Arial" charset="0"/>
              <a:buNone/>
            </a:pPr>
            <a:endParaRPr lang="en-US" dirty="0">
              <a:latin typeface="Calibri" charset="0"/>
              <a:ea typeface="ＭＳ Ｐゴシック" charset="0"/>
            </a:endParaRPr>
          </a:p>
          <a:p>
            <a:pPr lvl="1" eaLnBrk="1" hangingPunct="1">
              <a:buFont typeface="Arial" charset="0"/>
              <a:buNone/>
            </a:pPr>
            <a:endParaRPr lang="en-US" dirty="0">
              <a:latin typeface="Calibri" charset="0"/>
              <a:ea typeface="ＭＳ Ｐゴシック" charset="0"/>
            </a:endParaRPr>
          </a:p>
        </p:txBody>
      </p:sp>
      <p:sp>
        <p:nvSpPr>
          <p:cNvPr id="17" name="Slide Number Placeholder 24"/>
          <p:cNvSpPr txBox="1">
            <a:spLocks/>
          </p:cNvSpPr>
          <p:nvPr/>
        </p:nvSpPr>
        <p:spPr>
          <a:xfrm>
            <a:off x="6553200" y="6357938"/>
            <a:ext cx="2133600" cy="365125"/>
          </a:xfrm>
          <a:prstGeom prst="rect">
            <a:avLst/>
          </a:prstGeom>
        </p:spPr>
        <p:txBody>
          <a:bodyPr vert="horz" lIns="91440" tIns="45720" rIns="91440" bIns="45720" rtlCol="0" anchor="ctr"/>
          <a:lstStyle>
            <a:defPPr>
              <a:defRPr lang="en-US"/>
            </a:defPPr>
            <a:lvl1pPr marL="0" algn="r" defTabSz="457200" rtl="0" eaLnBrk="0" latinLnBrk="0" hangingPunct="0">
              <a:defRPr sz="2400" kern="1200">
                <a:solidFill>
                  <a:schemeClr val="tx1"/>
                </a:solidFill>
                <a:latin typeface="Arial" charset="0"/>
                <a:ea typeface="ＭＳ Ｐゴシック" charset="0"/>
                <a:cs typeface="ＭＳ Ｐゴシック" charset="0"/>
              </a:defRPr>
            </a:lvl1pPr>
            <a:lvl2pPr marL="37931725" indent="-37474525" algn="l" defTabSz="457200" rtl="0" eaLnBrk="0" latinLnBrk="0" hangingPunct="0">
              <a:defRPr sz="2400" kern="1200">
                <a:solidFill>
                  <a:schemeClr val="tx1"/>
                </a:solidFill>
                <a:latin typeface="Arial" charset="0"/>
                <a:ea typeface="ＭＳ Ｐゴシック" charset="0"/>
                <a:cs typeface="+mn-cs"/>
              </a:defRPr>
            </a:lvl2pPr>
            <a:lvl3pPr marL="914400" algn="l" defTabSz="457200" rtl="0" eaLnBrk="0" latinLnBrk="0" hangingPunct="0">
              <a:defRPr sz="2400" kern="1200">
                <a:solidFill>
                  <a:schemeClr val="tx1"/>
                </a:solidFill>
                <a:latin typeface="Arial" charset="0"/>
                <a:ea typeface="ＭＳ Ｐゴシック" charset="0"/>
                <a:cs typeface="+mn-cs"/>
              </a:defRPr>
            </a:lvl3pPr>
            <a:lvl4pPr marL="1371600" algn="l" defTabSz="457200" rtl="0" eaLnBrk="0" latinLnBrk="0" hangingPunct="0">
              <a:defRPr sz="2400" kern="1200">
                <a:solidFill>
                  <a:schemeClr val="tx1"/>
                </a:solidFill>
                <a:latin typeface="Arial" charset="0"/>
                <a:ea typeface="ＭＳ Ｐゴシック" charset="0"/>
                <a:cs typeface="+mn-cs"/>
              </a:defRPr>
            </a:lvl4pPr>
            <a:lvl5pPr marL="1828800" algn="l" defTabSz="457200" rtl="0" eaLnBrk="0" latinLnBrk="0" hangingPunct="0">
              <a:defRPr sz="2400" kern="1200">
                <a:solidFill>
                  <a:schemeClr val="tx1"/>
                </a:solidFill>
                <a:latin typeface="Arial" charset="0"/>
                <a:ea typeface="ＭＳ Ｐゴシック" charset="0"/>
                <a:cs typeface="+mn-cs"/>
              </a:defRPr>
            </a:lvl5pPr>
            <a:lvl6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eaLnBrk="1" hangingPunct="1"/>
            <a:fld id="{6DDBB416-6B89-0044-8829-7F5F29AD11C2}" type="slidenum">
              <a:rPr lang="en-US" sz="1200" smtClean="0">
                <a:solidFill>
                  <a:srgbClr val="898989"/>
                </a:solidFill>
                <a:latin typeface="Calibri" charset="0"/>
              </a:rPr>
              <a:pPr eaLnBrk="1" hangingPunct="1"/>
              <a:t>23</a:t>
            </a:fld>
            <a:endParaRPr lang="en-US" sz="1200">
              <a:solidFill>
                <a:srgbClr val="898989"/>
              </a:solidFill>
              <a:latin typeface="Calibri" charset="0"/>
            </a:endParaRPr>
          </a:p>
        </p:txBody>
      </p:sp>
      <p:grpSp>
        <p:nvGrpSpPr>
          <p:cNvPr id="18" name="Group 50"/>
          <p:cNvGrpSpPr>
            <a:grpSpLocks/>
          </p:cNvGrpSpPr>
          <p:nvPr/>
        </p:nvGrpSpPr>
        <p:grpSpPr bwMode="auto">
          <a:xfrm>
            <a:off x="5395051" y="2613828"/>
            <a:ext cx="2900363" cy="2435225"/>
            <a:chOff x="508818" y="2379031"/>
            <a:chExt cx="2901340" cy="2435628"/>
          </a:xfrm>
        </p:grpSpPr>
        <p:sp>
          <p:nvSpPr>
            <p:cNvPr id="19" name="TextBox 43"/>
            <p:cNvSpPr txBox="1">
              <a:spLocks noChangeArrowheads="1"/>
            </p:cNvSpPr>
            <p:nvPr/>
          </p:nvSpPr>
          <p:spPr bwMode="auto">
            <a:xfrm>
              <a:off x="508818" y="4352994"/>
              <a:ext cx="381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a:t>
              </a:r>
            </a:p>
          </p:txBody>
        </p:sp>
        <p:sp>
          <p:nvSpPr>
            <p:cNvPr id="20" name="TextBox 44"/>
            <p:cNvSpPr txBox="1">
              <a:spLocks noChangeArrowheads="1"/>
            </p:cNvSpPr>
            <p:nvPr/>
          </p:nvSpPr>
          <p:spPr bwMode="auto">
            <a:xfrm>
              <a:off x="838200" y="3779678"/>
              <a:ext cx="381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a:t>
              </a:r>
            </a:p>
          </p:txBody>
        </p:sp>
        <p:sp>
          <p:nvSpPr>
            <p:cNvPr id="21" name="TextBox 45"/>
            <p:cNvSpPr txBox="1">
              <a:spLocks noChangeArrowheads="1"/>
            </p:cNvSpPr>
            <p:nvPr/>
          </p:nvSpPr>
          <p:spPr bwMode="auto">
            <a:xfrm>
              <a:off x="1588623" y="4258174"/>
              <a:ext cx="381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a:t>
              </a:r>
            </a:p>
          </p:txBody>
        </p:sp>
        <p:sp>
          <p:nvSpPr>
            <p:cNvPr id="22" name="TextBox 46"/>
            <p:cNvSpPr txBox="1">
              <a:spLocks noChangeArrowheads="1"/>
            </p:cNvSpPr>
            <p:nvPr/>
          </p:nvSpPr>
          <p:spPr bwMode="auto">
            <a:xfrm>
              <a:off x="2628484" y="3348335"/>
              <a:ext cx="495716"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a:t>
              </a:r>
            </a:p>
          </p:txBody>
        </p:sp>
        <p:sp>
          <p:nvSpPr>
            <p:cNvPr id="23" name="TextBox 48"/>
            <p:cNvSpPr txBox="1">
              <a:spLocks noChangeArrowheads="1"/>
            </p:cNvSpPr>
            <p:nvPr/>
          </p:nvSpPr>
          <p:spPr bwMode="auto">
            <a:xfrm>
              <a:off x="2190126" y="2495147"/>
              <a:ext cx="495716"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a:t>
              </a:r>
            </a:p>
          </p:txBody>
        </p:sp>
        <p:sp>
          <p:nvSpPr>
            <p:cNvPr id="24" name="TextBox 49"/>
            <p:cNvSpPr txBox="1">
              <a:spLocks noChangeArrowheads="1"/>
            </p:cNvSpPr>
            <p:nvPr/>
          </p:nvSpPr>
          <p:spPr bwMode="auto">
            <a:xfrm>
              <a:off x="2914442" y="2379031"/>
              <a:ext cx="495716"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a:t>
              </a:r>
            </a:p>
          </p:txBody>
        </p:sp>
      </p:grpSp>
      <p:grpSp>
        <p:nvGrpSpPr>
          <p:cNvPr id="25" name="Group 60"/>
          <p:cNvGrpSpPr>
            <a:grpSpLocks/>
          </p:cNvGrpSpPr>
          <p:nvPr/>
        </p:nvGrpSpPr>
        <p:grpSpPr bwMode="auto">
          <a:xfrm>
            <a:off x="5620476" y="2570966"/>
            <a:ext cx="2219325" cy="2286000"/>
            <a:chOff x="751352" y="2362200"/>
            <a:chExt cx="2220448" cy="2286000"/>
          </a:xfrm>
        </p:grpSpPr>
        <p:sp>
          <p:nvSpPr>
            <p:cNvPr id="26" name="Oval 25"/>
            <p:cNvSpPr/>
            <p:nvPr/>
          </p:nvSpPr>
          <p:spPr bwMode="auto">
            <a:xfrm>
              <a:off x="2361892" y="3352800"/>
              <a:ext cx="304954" cy="304800"/>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7" name="Group 40"/>
            <p:cNvGrpSpPr>
              <a:grpSpLocks/>
            </p:cNvGrpSpPr>
            <p:nvPr/>
          </p:nvGrpSpPr>
          <p:grpSpPr bwMode="auto">
            <a:xfrm>
              <a:off x="751352" y="2362200"/>
              <a:ext cx="2220448" cy="2286000"/>
              <a:chOff x="751352" y="2362200"/>
              <a:chExt cx="2220448" cy="2286000"/>
            </a:xfrm>
          </p:grpSpPr>
          <p:sp>
            <p:nvSpPr>
              <p:cNvPr id="28" name="Oval 27"/>
              <p:cNvSpPr/>
              <p:nvPr/>
            </p:nvSpPr>
            <p:spPr bwMode="auto">
              <a:xfrm>
                <a:off x="2666846" y="2362200"/>
                <a:ext cx="304954" cy="304800"/>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Oval 28"/>
              <p:cNvSpPr/>
              <p:nvPr/>
            </p:nvSpPr>
            <p:spPr bwMode="auto">
              <a:xfrm>
                <a:off x="1937815" y="2530475"/>
                <a:ext cx="304954" cy="304800"/>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Oval 29"/>
              <p:cNvSpPr/>
              <p:nvPr/>
            </p:nvSpPr>
            <p:spPr bwMode="auto">
              <a:xfrm>
                <a:off x="838709" y="3581400"/>
                <a:ext cx="304954" cy="304800"/>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Oval 30"/>
              <p:cNvSpPr/>
              <p:nvPr/>
            </p:nvSpPr>
            <p:spPr bwMode="auto">
              <a:xfrm>
                <a:off x="1599506" y="4038600"/>
                <a:ext cx="304954" cy="304800"/>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Oval 31"/>
              <p:cNvSpPr/>
              <p:nvPr/>
            </p:nvSpPr>
            <p:spPr bwMode="auto">
              <a:xfrm>
                <a:off x="751352" y="4343400"/>
                <a:ext cx="304954" cy="304800"/>
              </a:xfrm>
              <a:prstGeom prst="ellipse">
                <a:avLst/>
              </a:prstGeom>
              <a:solidFill>
                <a:srgbClr val="6600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pSp>
      <p:grpSp>
        <p:nvGrpSpPr>
          <p:cNvPr id="33" name="Group 43"/>
          <p:cNvGrpSpPr>
            <a:grpSpLocks/>
          </p:cNvGrpSpPr>
          <p:nvPr/>
        </p:nvGrpSpPr>
        <p:grpSpPr bwMode="auto">
          <a:xfrm>
            <a:off x="4988651" y="2151866"/>
            <a:ext cx="2408238" cy="2095500"/>
            <a:chOff x="103188" y="1917172"/>
            <a:chExt cx="2408876" cy="2096028"/>
          </a:xfrm>
        </p:grpSpPr>
        <p:sp>
          <p:nvSpPr>
            <p:cNvPr id="34" name="Oval 33"/>
            <p:cNvSpPr/>
            <p:nvPr/>
          </p:nvSpPr>
          <p:spPr bwMode="auto">
            <a:xfrm>
              <a:off x="1479916" y="2504695"/>
              <a:ext cx="304881" cy="304877"/>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Oval 34"/>
            <p:cNvSpPr/>
            <p:nvPr/>
          </p:nvSpPr>
          <p:spPr bwMode="auto">
            <a:xfrm>
              <a:off x="2207183" y="1917172"/>
              <a:ext cx="304881" cy="304877"/>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bwMode="auto">
            <a:xfrm>
              <a:off x="1741922" y="2336378"/>
              <a:ext cx="304881" cy="304877"/>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bwMode="auto">
            <a:xfrm>
              <a:off x="630378" y="3301821"/>
              <a:ext cx="304881" cy="304877"/>
            </a:xfrm>
            <a:prstGeom prst="ellipse">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Oval 37"/>
            <p:cNvSpPr/>
            <p:nvPr/>
          </p:nvSpPr>
          <p:spPr bwMode="auto">
            <a:xfrm>
              <a:off x="800286" y="3123976"/>
              <a:ext cx="304881" cy="304877"/>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p:cNvSpPr/>
            <p:nvPr/>
          </p:nvSpPr>
          <p:spPr bwMode="auto">
            <a:xfrm>
              <a:off x="103188" y="3708323"/>
              <a:ext cx="304881" cy="304877"/>
            </a:xfrm>
            <a:prstGeom prst="ellipse">
              <a:avLst/>
            </a:prstGeom>
            <a:solidFill>
              <a:srgbClr val="6600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1" name="Oval 40"/>
          <p:cNvSpPr/>
          <p:nvPr/>
        </p:nvSpPr>
        <p:spPr>
          <a:xfrm rot="19001909">
            <a:off x="5422039" y="3004353"/>
            <a:ext cx="1508125" cy="457200"/>
          </a:xfrm>
          <a:prstGeom prst="ellipse">
            <a:avLst/>
          </a:prstGeom>
          <a:noFill/>
          <a:ln w="381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2" name="Group 50"/>
          <p:cNvGrpSpPr>
            <a:grpSpLocks/>
          </p:cNvGrpSpPr>
          <p:nvPr/>
        </p:nvGrpSpPr>
        <p:grpSpPr bwMode="auto">
          <a:xfrm>
            <a:off x="5388701" y="2593191"/>
            <a:ext cx="2900363" cy="2435225"/>
            <a:chOff x="508818" y="2379031"/>
            <a:chExt cx="2901340" cy="2435628"/>
          </a:xfrm>
        </p:grpSpPr>
        <p:sp>
          <p:nvSpPr>
            <p:cNvPr id="43" name="TextBox 43"/>
            <p:cNvSpPr txBox="1">
              <a:spLocks noChangeArrowheads="1"/>
            </p:cNvSpPr>
            <p:nvPr/>
          </p:nvSpPr>
          <p:spPr bwMode="auto">
            <a:xfrm>
              <a:off x="508818" y="4352994"/>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6</a:t>
              </a:r>
            </a:p>
          </p:txBody>
        </p:sp>
        <p:sp>
          <p:nvSpPr>
            <p:cNvPr id="44" name="TextBox 44"/>
            <p:cNvSpPr txBox="1">
              <a:spLocks noChangeArrowheads="1"/>
            </p:cNvSpPr>
            <p:nvPr/>
          </p:nvSpPr>
          <p:spPr bwMode="auto">
            <a:xfrm>
              <a:off x="838200" y="3779678"/>
              <a:ext cx="38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4</a:t>
              </a:r>
            </a:p>
          </p:txBody>
        </p:sp>
        <p:sp>
          <p:nvSpPr>
            <p:cNvPr id="45" name="TextBox 45"/>
            <p:cNvSpPr txBox="1">
              <a:spLocks noChangeArrowheads="1"/>
            </p:cNvSpPr>
            <p:nvPr/>
          </p:nvSpPr>
          <p:spPr bwMode="auto">
            <a:xfrm>
              <a:off x="1588623" y="4258174"/>
              <a:ext cx="381000" cy="46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5</a:t>
              </a:r>
            </a:p>
          </p:txBody>
        </p:sp>
        <p:sp>
          <p:nvSpPr>
            <p:cNvPr id="46" name="TextBox 46"/>
            <p:cNvSpPr txBox="1">
              <a:spLocks noChangeArrowheads="1"/>
            </p:cNvSpPr>
            <p:nvPr/>
          </p:nvSpPr>
          <p:spPr bwMode="auto">
            <a:xfrm>
              <a:off x="2628484" y="3348335"/>
              <a:ext cx="495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3</a:t>
              </a:r>
            </a:p>
          </p:txBody>
        </p:sp>
        <p:sp>
          <p:nvSpPr>
            <p:cNvPr id="47" name="TextBox 48"/>
            <p:cNvSpPr txBox="1">
              <a:spLocks noChangeArrowheads="1"/>
            </p:cNvSpPr>
            <p:nvPr/>
          </p:nvSpPr>
          <p:spPr bwMode="auto">
            <a:xfrm>
              <a:off x="2190126" y="2495147"/>
              <a:ext cx="495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2</a:t>
              </a:r>
            </a:p>
          </p:txBody>
        </p:sp>
        <p:sp>
          <p:nvSpPr>
            <p:cNvPr id="48" name="TextBox 49"/>
            <p:cNvSpPr txBox="1">
              <a:spLocks noChangeArrowheads="1"/>
            </p:cNvSpPr>
            <p:nvPr/>
          </p:nvSpPr>
          <p:spPr bwMode="auto">
            <a:xfrm>
              <a:off x="2914442" y="2379031"/>
              <a:ext cx="4957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1</a:t>
              </a:r>
            </a:p>
          </p:txBody>
        </p:sp>
      </p:grpSp>
      <p:grpSp>
        <p:nvGrpSpPr>
          <p:cNvPr id="49" name="Group 52"/>
          <p:cNvGrpSpPr>
            <a:grpSpLocks/>
          </p:cNvGrpSpPr>
          <p:nvPr/>
        </p:nvGrpSpPr>
        <p:grpSpPr bwMode="auto">
          <a:xfrm>
            <a:off x="5620476" y="2570966"/>
            <a:ext cx="2222500" cy="2286000"/>
            <a:chOff x="751352" y="2362200"/>
            <a:chExt cx="2220448" cy="2286000"/>
          </a:xfrm>
        </p:grpSpPr>
        <p:grpSp>
          <p:nvGrpSpPr>
            <p:cNvPr id="50" name="Group 40"/>
            <p:cNvGrpSpPr>
              <a:grpSpLocks/>
            </p:cNvGrpSpPr>
            <p:nvPr/>
          </p:nvGrpSpPr>
          <p:grpSpPr bwMode="auto">
            <a:xfrm>
              <a:off x="751352" y="2362200"/>
              <a:ext cx="2220448" cy="2286000"/>
              <a:chOff x="751352" y="2362200"/>
              <a:chExt cx="2220448" cy="2286000"/>
            </a:xfrm>
          </p:grpSpPr>
          <p:sp>
            <p:nvSpPr>
              <p:cNvPr id="52" name="Oval 51"/>
              <p:cNvSpPr/>
              <p:nvPr/>
            </p:nvSpPr>
            <p:spPr bwMode="auto">
              <a:xfrm>
                <a:off x="2667281" y="2362200"/>
                <a:ext cx="304519" cy="304800"/>
              </a:xfrm>
              <a:prstGeom prst="ellipse">
                <a:avLst/>
              </a:prstGeom>
              <a:solidFill>
                <a:schemeClr val="bg1">
                  <a:alpha val="75000"/>
                </a:schemeClr>
              </a:solidFill>
              <a:ln>
                <a:solidFill>
                  <a:schemeClr val="bg1">
                    <a:alpha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Oval 52"/>
              <p:cNvSpPr/>
              <p:nvPr/>
            </p:nvSpPr>
            <p:spPr bwMode="auto">
              <a:xfrm>
                <a:off x="1937706" y="2532062"/>
                <a:ext cx="304519" cy="304800"/>
              </a:xfrm>
              <a:prstGeom prst="ellipse">
                <a:avLst/>
              </a:prstGeom>
              <a:solidFill>
                <a:schemeClr val="bg1">
                  <a:alpha val="75000"/>
                </a:schemeClr>
              </a:solidFill>
              <a:ln>
                <a:solidFill>
                  <a:schemeClr val="bg1">
                    <a:alpha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Oval 53"/>
              <p:cNvSpPr/>
              <p:nvPr/>
            </p:nvSpPr>
            <p:spPr bwMode="auto">
              <a:xfrm>
                <a:off x="838584" y="3581400"/>
                <a:ext cx="304519" cy="304800"/>
              </a:xfrm>
              <a:prstGeom prst="ellipse">
                <a:avLst/>
              </a:prstGeom>
              <a:solidFill>
                <a:schemeClr val="bg1">
                  <a:alpha val="75000"/>
                </a:schemeClr>
              </a:solidFill>
              <a:ln>
                <a:solidFill>
                  <a:schemeClr val="bg1">
                    <a:alpha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Oval 54"/>
              <p:cNvSpPr/>
              <p:nvPr/>
            </p:nvSpPr>
            <p:spPr bwMode="auto">
              <a:xfrm>
                <a:off x="1599881" y="4038600"/>
                <a:ext cx="304519" cy="304800"/>
              </a:xfrm>
              <a:prstGeom prst="ellipse">
                <a:avLst/>
              </a:prstGeom>
              <a:solidFill>
                <a:schemeClr val="bg1">
                  <a:alpha val="75000"/>
                </a:schemeClr>
              </a:solidFill>
              <a:ln>
                <a:solidFill>
                  <a:schemeClr val="bg1">
                    <a:alpha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Oval 55"/>
              <p:cNvSpPr/>
              <p:nvPr/>
            </p:nvSpPr>
            <p:spPr bwMode="auto">
              <a:xfrm>
                <a:off x="751352" y="4343400"/>
                <a:ext cx="304519" cy="304800"/>
              </a:xfrm>
              <a:prstGeom prst="ellipse">
                <a:avLst/>
              </a:prstGeom>
              <a:solidFill>
                <a:schemeClr val="bg1">
                  <a:alpha val="75000"/>
                </a:schemeClr>
              </a:solidFill>
              <a:ln>
                <a:solidFill>
                  <a:schemeClr val="bg1">
                    <a:alpha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51" name="Oval 50"/>
            <p:cNvSpPr/>
            <p:nvPr/>
          </p:nvSpPr>
          <p:spPr bwMode="auto">
            <a:xfrm>
              <a:off x="2361177" y="3352800"/>
              <a:ext cx="306104" cy="304800"/>
            </a:xfrm>
            <a:prstGeom prst="ellipse">
              <a:avLst/>
            </a:prstGeom>
            <a:solidFill>
              <a:schemeClr val="bg1">
                <a:alpha val="75000"/>
              </a:schemeClr>
            </a:solidFill>
            <a:ln>
              <a:solidFill>
                <a:schemeClr val="bg1">
                  <a:alpha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graphicFrame>
        <p:nvGraphicFramePr>
          <p:cNvPr id="57" name="Table 56"/>
          <p:cNvGraphicFramePr>
            <a:graphicFrameLocks noGrp="1"/>
          </p:cNvGraphicFramePr>
          <p:nvPr>
            <p:extLst>
              <p:ext uri="{D42A27DB-BD31-4B8C-83A1-F6EECF244321}">
                <p14:modId xmlns:p14="http://schemas.microsoft.com/office/powerpoint/2010/main" val="2349794825"/>
              </p:ext>
            </p:extLst>
          </p:nvPr>
        </p:nvGraphicFramePr>
        <p:xfrm>
          <a:off x="4990239" y="1931203"/>
          <a:ext cx="3335337" cy="1737360"/>
        </p:xfrm>
        <a:graphic>
          <a:graphicData uri="http://schemas.openxmlformats.org/drawingml/2006/table">
            <a:tbl>
              <a:tblPr/>
              <a:tblGrid>
                <a:gridCol w="792162"/>
                <a:gridCol w="747713"/>
                <a:gridCol w="874712"/>
                <a:gridCol w="920750"/>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ＭＳ Ｐゴシック" charset="0"/>
                          <a:cs typeface="ＭＳ Ｐゴシック" charset="0"/>
                        </a:rPr>
                        <a:t>bear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ＭＳ Ｐゴシック" charset="0"/>
                        </a:rPr>
                        <a:t>turtle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ＭＳ Ｐゴシック" charset="0"/>
                          <a:cs typeface="ＭＳ Ｐゴシック" charset="0"/>
                        </a:rPr>
                        <a:t>rabbit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ＭＳ Ｐゴシック" charset="0"/>
                        </a:rPr>
                        <a:t>furry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ＭＳ Ｐゴシック" charset="0"/>
                          <a:cs typeface="ＭＳ Ｐゴシック" charset="0"/>
                        </a:rPr>
                        <a:t>big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grpSp>
        <p:nvGrpSpPr>
          <p:cNvPr id="58" name="Group 21"/>
          <p:cNvGrpSpPr>
            <a:grpSpLocks noChangeAspect="1"/>
          </p:cNvGrpSpPr>
          <p:nvPr/>
        </p:nvGrpSpPr>
        <p:grpSpPr bwMode="auto">
          <a:xfrm>
            <a:off x="6057039" y="2537628"/>
            <a:ext cx="1985962" cy="885825"/>
            <a:chOff x="5593877" y="1582991"/>
            <a:chExt cx="1324371" cy="590648"/>
          </a:xfrm>
        </p:grpSpPr>
        <p:sp>
          <p:nvSpPr>
            <p:cNvPr id="59" name="Oval 58"/>
            <p:cNvSpPr/>
            <p:nvPr/>
          </p:nvSpPr>
          <p:spPr>
            <a:xfrm>
              <a:off x="5593877" y="1582991"/>
              <a:ext cx="228668" cy="22863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Oval 59"/>
            <p:cNvSpPr/>
            <p:nvPr/>
          </p:nvSpPr>
          <p:spPr>
            <a:xfrm>
              <a:off x="5593877" y="1945001"/>
              <a:ext cx="228668" cy="22863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Oval 60"/>
            <p:cNvSpPr/>
            <p:nvPr/>
          </p:nvSpPr>
          <p:spPr>
            <a:xfrm>
              <a:off x="6087208" y="1582991"/>
              <a:ext cx="227609" cy="22863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Oval 61"/>
            <p:cNvSpPr/>
            <p:nvPr/>
          </p:nvSpPr>
          <p:spPr>
            <a:xfrm>
              <a:off x="6087208" y="1945001"/>
              <a:ext cx="227609" cy="22863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Oval 62"/>
            <p:cNvSpPr/>
            <p:nvPr/>
          </p:nvSpPr>
          <p:spPr>
            <a:xfrm>
              <a:off x="6689580" y="1582991"/>
              <a:ext cx="228668" cy="22863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 name="Oval 63"/>
            <p:cNvSpPr/>
            <p:nvPr/>
          </p:nvSpPr>
          <p:spPr>
            <a:xfrm>
              <a:off x="6689580" y="1945001"/>
              <a:ext cx="228668" cy="228638"/>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65" name="Group 22"/>
          <p:cNvGrpSpPr>
            <a:grpSpLocks noChangeAspect="1"/>
          </p:cNvGrpSpPr>
          <p:nvPr/>
        </p:nvGrpSpPr>
        <p:grpSpPr bwMode="auto">
          <a:xfrm>
            <a:off x="8458926" y="2550328"/>
            <a:ext cx="342900" cy="885825"/>
            <a:chOff x="7168939" y="1582547"/>
            <a:chExt cx="228600" cy="590826"/>
          </a:xfrm>
        </p:grpSpPr>
        <p:sp>
          <p:nvSpPr>
            <p:cNvPr id="66" name="Oval 65"/>
            <p:cNvSpPr/>
            <p:nvPr/>
          </p:nvSpPr>
          <p:spPr>
            <a:xfrm>
              <a:off x="7168939" y="1582547"/>
              <a:ext cx="228600" cy="228707"/>
            </a:xfrm>
            <a:prstGeom prst="ellipse">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Oval 66"/>
            <p:cNvSpPr/>
            <p:nvPr/>
          </p:nvSpPr>
          <p:spPr>
            <a:xfrm>
              <a:off x="7168939" y="1944666"/>
              <a:ext cx="228600" cy="228707"/>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68" name="Oval 67"/>
          <p:cNvSpPr/>
          <p:nvPr/>
        </p:nvSpPr>
        <p:spPr bwMode="auto">
          <a:xfrm>
            <a:off x="7409589" y="1716891"/>
            <a:ext cx="915987" cy="1916112"/>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69" name="Group 70"/>
          <p:cNvGrpSpPr>
            <a:grpSpLocks noChangeAspect="1"/>
          </p:cNvGrpSpPr>
          <p:nvPr/>
        </p:nvGrpSpPr>
        <p:grpSpPr bwMode="auto">
          <a:xfrm>
            <a:off x="5080726" y="1477178"/>
            <a:ext cx="3602038" cy="3762375"/>
            <a:chOff x="6254094" y="2202463"/>
            <a:chExt cx="2400554" cy="2507654"/>
          </a:xfrm>
        </p:grpSpPr>
        <p:cxnSp>
          <p:nvCxnSpPr>
            <p:cNvPr id="70" name="Straight Arrow Connector 69"/>
            <p:cNvCxnSpPr/>
            <p:nvPr/>
          </p:nvCxnSpPr>
          <p:spPr>
            <a:xfrm rot="5400000" flipH="1" flipV="1">
              <a:off x="5000267" y="3456290"/>
              <a:ext cx="250765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6254094" y="4702711"/>
              <a:ext cx="240055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72" name="Straight Arrow Connector 71"/>
          <p:cNvCxnSpPr/>
          <p:nvPr/>
        </p:nvCxnSpPr>
        <p:spPr>
          <a:xfrm flipV="1">
            <a:off x="5144226" y="1869291"/>
            <a:ext cx="2622550" cy="23066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16200000" flipH="1">
            <a:off x="5270433" y="2309821"/>
            <a:ext cx="2432050" cy="2386013"/>
          </a:xfrm>
          <a:prstGeom prst="line">
            <a:avLst/>
          </a:prstGeom>
          <a:ln>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74" name="Footer Placeholder 12"/>
          <p:cNvSpPr txBox="1">
            <a:spLocks/>
          </p:cNvSpPr>
          <p:nvPr/>
        </p:nvSpPr>
        <p:spPr>
          <a:xfrm>
            <a:off x="6742565" y="6004832"/>
            <a:ext cx="2056720" cy="37023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tx1"/>
                </a:solidFill>
              </a:rPr>
              <a:t>Slide Credit: Devi Parikh</a:t>
            </a:r>
            <a:endParaRPr lang="en-US" sz="1400" dirty="0">
              <a:solidFill>
                <a:schemeClr val="tx1"/>
              </a:solidFill>
            </a:endParaRPr>
          </a:p>
        </p:txBody>
      </p:sp>
    </p:spTree>
    <p:extLst>
      <p:ext uri="{BB962C8B-B14F-4D97-AF65-F5344CB8AC3E}">
        <p14:creationId xmlns:p14="http://schemas.microsoft.com/office/powerpoint/2010/main" val="38903324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5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6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6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42"/>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1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41"/>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17"/>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8"/>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33"/>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42"/>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72"/>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73"/>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6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bldLvl="2"/>
      <p:bldP spid="17" grpId="0"/>
      <p:bldP spid="41" grpId="0" animBg="1"/>
      <p:bldP spid="41" grpId="1" animBg="1"/>
      <p:bldP spid="68" grpId="0" animBg="1"/>
      <p:bldP spid="6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17" name="object 2"/>
          <p:cNvSpPr txBox="1">
            <a:spLocks noGrp="1"/>
          </p:cNvSpPr>
          <p:nvPr>
            <p:ph type="title"/>
          </p:nvPr>
        </p:nvSpPr>
        <p:spPr>
          <a:xfrm>
            <a:off x="375985" y="54177"/>
            <a:ext cx="7839845"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Experiments: Zero-shot learning</a:t>
            </a:r>
            <a:endParaRPr sz="2800" b="1" spc="-5" dirty="0">
              <a:solidFill>
                <a:schemeClr val="accent6"/>
              </a:solidFill>
            </a:endParaRPr>
          </a:p>
        </p:txBody>
      </p:sp>
      <p:sp>
        <p:nvSpPr>
          <p:cNvPr id="9" name="Footer Placeholder 8"/>
          <p:cNvSpPr>
            <a:spLocks noGrp="1"/>
          </p:cNvSpPr>
          <p:nvPr>
            <p:ph type="ftr" sz="quarter" idx="11"/>
          </p:nvPr>
        </p:nvSpPr>
        <p:spPr/>
        <p:txBody>
          <a:bodyPr/>
          <a:lstStyle/>
          <a:p>
            <a:r>
              <a:rPr lang="en-US" smtClean="0"/>
              <a:t>Shuangfei Fan</a:t>
            </a:r>
            <a:endParaRPr lang="en-US"/>
          </a:p>
        </p:txBody>
      </p:sp>
      <p:sp>
        <p:nvSpPr>
          <p:cNvPr id="10" name="Slide Number Placeholder 9"/>
          <p:cNvSpPr>
            <a:spLocks noGrp="1"/>
          </p:cNvSpPr>
          <p:nvPr>
            <p:ph type="sldNum" sz="quarter" idx="12"/>
          </p:nvPr>
        </p:nvSpPr>
        <p:spPr/>
        <p:txBody>
          <a:bodyPr/>
          <a:lstStyle/>
          <a:p>
            <a:fld id="{63E15ED0-6B91-3E46-8AA4-6E348A3E944A}" type="slidenum">
              <a:rPr lang="en-US" smtClean="0"/>
              <a:t>24</a:t>
            </a:fld>
            <a:endParaRPr lang="en-US"/>
          </a:p>
        </p:txBody>
      </p:sp>
      <p:sp>
        <p:nvSpPr>
          <p:cNvPr id="11" name="Date Placeholder 10"/>
          <p:cNvSpPr>
            <a:spLocks noGrp="1"/>
          </p:cNvSpPr>
          <p:nvPr>
            <p:ph type="dt" sz="half" idx="10"/>
          </p:nvPr>
        </p:nvSpPr>
        <p:spPr/>
        <p:txBody>
          <a:bodyPr/>
          <a:lstStyle/>
          <a:p>
            <a:r>
              <a:rPr lang="en-US" smtClean="0"/>
              <a:t>2/21/17</a:t>
            </a:r>
            <a:endParaRPr lang="en-US" dirty="0"/>
          </a:p>
        </p:txBody>
      </p:sp>
      <p:sp>
        <p:nvSpPr>
          <p:cNvPr id="13" name="Content Placeholder 2"/>
          <p:cNvSpPr>
            <a:spLocks noGrp="1"/>
          </p:cNvSpPr>
          <p:nvPr>
            <p:ph idx="1"/>
          </p:nvPr>
        </p:nvSpPr>
        <p:spPr>
          <a:xfrm>
            <a:off x="401638" y="1158875"/>
            <a:ext cx="8488362" cy="4525963"/>
          </a:xfrm>
        </p:spPr>
        <p:txBody>
          <a:bodyPr/>
          <a:lstStyle/>
          <a:p>
            <a:r>
              <a:rPr lang="en-US" dirty="0">
                <a:latin typeface="Calibri" charset="0"/>
                <a:ea typeface="ＭＳ Ｐゴシック" charset="0"/>
                <a:cs typeface="ＭＳ Ｐゴシック" charset="0"/>
              </a:rPr>
              <a:t>Robustness:</a:t>
            </a:r>
          </a:p>
          <a:p>
            <a:pPr lvl="1"/>
            <a:r>
              <a:rPr lang="en-US" sz="3200" dirty="0">
                <a:latin typeface="Calibri" charset="0"/>
                <a:ea typeface="ＭＳ Ｐゴシック" charset="0"/>
              </a:rPr>
              <a:t>Fewer comparisons to train relative attributes</a:t>
            </a:r>
          </a:p>
          <a:p>
            <a:pPr lvl="1"/>
            <a:r>
              <a:rPr lang="en-US" sz="3200" dirty="0">
                <a:latin typeface="Calibri" charset="0"/>
                <a:ea typeface="ＭＳ Ｐゴシック" charset="0"/>
              </a:rPr>
              <a:t>More unseen (fewer seen) categories</a:t>
            </a:r>
            <a:endParaRPr lang="en-US" dirty="0">
              <a:latin typeface="Calibri" charset="0"/>
              <a:ea typeface="ＭＳ Ｐゴシック" charset="0"/>
            </a:endParaRPr>
          </a:p>
          <a:p>
            <a:r>
              <a:rPr lang="en-US" dirty="0">
                <a:latin typeface="Calibri" charset="0"/>
                <a:ea typeface="ＭＳ Ｐゴシック" charset="0"/>
                <a:cs typeface="ＭＳ Ｐゴシック" charset="0"/>
              </a:rPr>
              <a:t>Flexibility in supervision:</a:t>
            </a:r>
          </a:p>
          <a:p>
            <a:pPr lvl="1"/>
            <a:r>
              <a:rPr lang="ja-JP" altLang="en-US" sz="3200" dirty="0">
                <a:latin typeface="Calibri" charset="0"/>
                <a:ea typeface="ＭＳ Ｐゴシック" charset="0"/>
              </a:rPr>
              <a:t>‘</a:t>
            </a:r>
            <a:r>
              <a:rPr lang="en-US" sz="3200" dirty="0">
                <a:latin typeface="Calibri" charset="0"/>
                <a:ea typeface="ＭＳ Ｐゴシック" charset="0"/>
              </a:rPr>
              <a:t>Looseness</a:t>
            </a:r>
            <a:r>
              <a:rPr lang="ja-JP" altLang="en-US" sz="3200" dirty="0">
                <a:latin typeface="Calibri" charset="0"/>
                <a:ea typeface="ＭＳ Ｐゴシック" charset="0"/>
              </a:rPr>
              <a:t>’</a:t>
            </a:r>
            <a:r>
              <a:rPr lang="en-US" sz="3200" dirty="0">
                <a:latin typeface="Calibri" charset="0"/>
                <a:ea typeface="ＭＳ Ｐゴシック" charset="0"/>
              </a:rPr>
              <a:t> in description of unseen</a:t>
            </a:r>
          </a:p>
          <a:p>
            <a:pPr lvl="1"/>
            <a:r>
              <a:rPr lang="en-US" sz="3200" dirty="0">
                <a:latin typeface="Calibri" charset="0"/>
                <a:ea typeface="ＭＳ Ｐゴシック" charset="0"/>
              </a:rPr>
              <a:t>Fewer attributes used to describe unseen</a:t>
            </a:r>
          </a:p>
        </p:txBody>
      </p:sp>
      <p:sp>
        <p:nvSpPr>
          <p:cNvPr id="14" name="Oval 13"/>
          <p:cNvSpPr/>
          <p:nvPr/>
        </p:nvSpPr>
        <p:spPr>
          <a:xfrm>
            <a:off x="812800" y="4503688"/>
            <a:ext cx="7539038" cy="7620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Footer Placeholder 12"/>
          <p:cNvSpPr txBox="1">
            <a:spLocks/>
          </p:cNvSpPr>
          <p:nvPr/>
        </p:nvSpPr>
        <p:spPr>
          <a:xfrm>
            <a:off x="6742565" y="6004832"/>
            <a:ext cx="2056720" cy="37023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tx1"/>
                </a:solidFill>
              </a:rPr>
              <a:t>Slide Credit: Devi Parikh</a:t>
            </a:r>
            <a:endParaRPr lang="en-US" sz="1400" dirty="0">
              <a:solidFill>
                <a:schemeClr val="tx1"/>
              </a:solidFill>
            </a:endParaRPr>
          </a:p>
        </p:txBody>
      </p:sp>
    </p:spTree>
    <p:extLst>
      <p:ext uri="{BB962C8B-B14F-4D97-AF65-F5344CB8AC3E}">
        <p14:creationId xmlns:p14="http://schemas.microsoft.com/office/powerpoint/2010/main" val="38877324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17" name="object 2"/>
          <p:cNvSpPr txBox="1">
            <a:spLocks noGrp="1"/>
          </p:cNvSpPr>
          <p:nvPr>
            <p:ph type="title"/>
          </p:nvPr>
        </p:nvSpPr>
        <p:spPr>
          <a:xfrm>
            <a:off x="375985" y="54177"/>
            <a:ext cx="7839845"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Experiments: Zero-shot learning</a:t>
            </a:r>
            <a:endParaRPr sz="2800" b="1" spc="-5" dirty="0">
              <a:solidFill>
                <a:schemeClr val="accent6"/>
              </a:solidFill>
            </a:endParaRPr>
          </a:p>
        </p:txBody>
      </p:sp>
      <p:sp>
        <p:nvSpPr>
          <p:cNvPr id="9" name="Footer Placeholder 8"/>
          <p:cNvSpPr>
            <a:spLocks noGrp="1"/>
          </p:cNvSpPr>
          <p:nvPr>
            <p:ph type="ftr" sz="quarter" idx="11"/>
          </p:nvPr>
        </p:nvSpPr>
        <p:spPr/>
        <p:txBody>
          <a:bodyPr/>
          <a:lstStyle/>
          <a:p>
            <a:r>
              <a:rPr lang="en-US" smtClean="0"/>
              <a:t>Shuangfei Fan</a:t>
            </a:r>
            <a:endParaRPr lang="en-US"/>
          </a:p>
        </p:txBody>
      </p:sp>
      <p:sp>
        <p:nvSpPr>
          <p:cNvPr id="10" name="Slide Number Placeholder 9"/>
          <p:cNvSpPr>
            <a:spLocks noGrp="1"/>
          </p:cNvSpPr>
          <p:nvPr>
            <p:ph type="sldNum" sz="quarter" idx="12"/>
          </p:nvPr>
        </p:nvSpPr>
        <p:spPr/>
        <p:txBody>
          <a:bodyPr/>
          <a:lstStyle/>
          <a:p>
            <a:fld id="{63E15ED0-6B91-3E46-8AA4-6E348A3E944A}" type="slidenum">
              <a:rPr lang="en-US" smtClean="0"/>
              <a:t>25</a:t>
            </a:fld>
            <a:endParaRPr lang="en-US"/>
          </a:p>
        </p:txBody>
      </p:sp>
      <p:sp>
        <p:nvSpPr>
          <p:cNvPr id="11" name="Date Placeholder 10"/>
          <p:cNvSpPr>
            <a:spLocks noGrp="1"/>
          </p:cNvSpPr>
          <p:nvPr>
            <p:ph type="dt" sz="half" idx="10"/>
          </p:nvPr>
        </p:nvSpPr>
        <p:spPr/>
        <p:txBody>
          <a:bodyPr/>
          <a:lstStyle/>
          <a:p>
            <a:r>
              <a:rPr lang="en-US" smtClean="0"/>
              <a:t>2/21/17</a:t>
            </a:r>
            <a:endParaRPr lang="en-US" dirty="0"/>
          </a:p>
        </p:txBody>
      </p:sp>
      <p:pic>
        <p:nvPicPr>
          <p:cNvPr id="2" name="Picture 1" descr="Screen Shot 2017-02-21 at 9.46.1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32" y="1308039"/>
            <a:ext cx="8081940" cy="4422403"/>
          </a:xfrm>
          <a:prstGeom prst="rect">
            <a:avLst/>
          </a:prstGeom>
        </p:spPr>
      </p:pic>
    </p:spTree>
    <p:extLst>
      <p:ext uri="{BB962C8B-B14F-4D97-AF65-F5344CB8AC3E}">
        <p14:creationId xmlns:p14="http://schemas.microsoft.com/office/powerpoint/2010/main" val="41147357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17" name="object 2"/>
          <p:cNvSpPr txBox="1">
            <a:spLocks noGrp="1"/>
          </p:cNvSpPr>
          <p:nvPr>
            <p:ph type="title"/>
          </p:nvPr>
        </p:nvSpPr>
        <p:spPr>
          <a:xfrm>
            <a:off x="375985" y="54177"/>
            <a:ext cx="7839845"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Experiments: Describe images</a:t>
            </a:r>
            <a:endParaRPr sz="2800" b="1" spc="-5" dirty="0">
              <a:solidFill>
                <a:schemeClr val="accent6"/>
              </a:solidFill>
            </a:endParaRPr>
          </a:p>
        </p:txBody>
      </p:sp>
      <p:sp>
        <p:nvSpPr>
          <p:cNvPr id="9" name="Footer Placeholder 8"/>
          <p:cNvSpPr>
            <a:spLocks noGrp="1"/>
          </p:cNvSpPr>
          <p:nvPr>
            <p:ph type="ftr" sz="quarter" idx="11"/>
          </p:nvPr>
        </p:nvSpPr>
        <p:spPr/>
        <p:txBody>
          <a:bodyPr/>
          <a:lstStyle/>
          <a:p>
            <a:r>
              <a:rPr lang="en-US" smtClean="0"/>
              <a:t>Shuangfei Fan</a:t>
            </a:r>
            <a:endParaRPr lang="en-US"/>
          </a:p>
        </p:txBody>
      </p:sp>
      <p:sp>
        <p:nvSpPr>
          <p:cNvPr id="10" name="Slide Number Placeholder 9"/>
          <p:cNvSpPr>
            <a:spLocks noGrp="1"/>
          </p:cNvSpPr>
          <p:nvPr>
            <p:ph type="sldNum" sz="quarter" idx="12"/>
          </p:nvPr>
        </p:nvSpPr>
        <p:spPr/>
        <p:txBody>
          <a:bodyPr/>
          <a:lstStyle/>
          <a:p>
            <a:fld id="{63E15ED0-6B91-3E46-8AA4-6E348A3E944A}" type="slidenum">
              <a:rPr lang="en-US" smtClean="0"/>
              <a:t>26</a:t>
            </a:fld>
            <a:endParaRPr lang="en-US"/>
          </a:p>
        </p:txBody>
      </p:sp>
      <p:sp>
        <p:nvSpPr>
          <p:cNvPr id="11" name="Date Placeholder 10"/>
          <p:cNvSpPr>
            <a:spLocks noGrp="1"/>
          </p:cNvSpPr>
          <p:nvPr>
            <p:ph type="dt" sz="half" idx="10"/>
          </p:nvPr>
        </p:nvSpPr>
        <p:spPr/>
        <p:txBody>
          <a:bodyPr/>
          <a:lstStyle/>
          <a:p>
            <a:r>
              <a:rPr lang="en-US" smtClean="0"/>
              <a:t>2/21/17</a:t>
            </a:r>
            <a:endParaRPr lang="en-US" dirty="0"/>
          </a:p>
        </p:txBody>
      </p:sp>
      <p:sp>
        <p:nvSpPr>
          <p:cNvPr id="12" name="Rectangle 11"/>
          <p:cNvSpPr>
            <a:spLocks noChangeArrowheads="1"/>
          </p:cNvSpPr>
          <p:nvPr/>
        </p:nvSpPr>
        <p:spPr bwMode="auto">
          <a:xfrm>
            <a:off x="303293" y="2978091"/>
            <a:ext cx="483176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latin typeface="Calibri" charset="0"/>
              </a:rPr>
              <a:t>Relative attribute:</a:t>
            </a:r>
            <a:endParaRPr lang="en-US" sz="2000" b="1" dirty="0">
              <a:latin typeface="Calibri" charset="0"/>
            </a:endParaRPr>
          </a:p>
          <a:p>
            <a:endParaRPr lang="en-US" sz="2000" dirty="0">
              <a:latin typeface="Calibri" charset="0"/>
            </a:endParaRPr>
          </a:p>
          <a:p>
            <a:r>
              <a:rPr lang="en-US" altLang="zh-TW" sz="2000" dirty="0">
                <a:solidFill>
                  <a:srgbClr val="FF0000"/>
                </a:solidFill>
                <a:latin typeface="Calibri" charset="0"/>
              </a:rPr>
              <a:t>More natural</a:t>
            </a:r>
            <a:r>
              <a:rPr lang="en-US" altLang="zh-TW" sz="2000" dirty="0">
                <a:latin typeface="Calibri" charset="0"/>
              </a:rPr>
              <a:t> than </a:t>
            </a:r>
            <a:r>
              <a:rPr lang="en-US" altLang="zh-TW" sz="2000" dirty="0" err="1">
                <a:solidFill>
                  <a:srgbClr val="0000FF"/>
                </a:solidFill>
                <a:latin typeface="Calibri" charset="0"/>
              </a:rPr>
              <a:t>insidecity</a:t>
            </a:r>
            <a:r>
              <a:rPr lang="en-US" altLang="zh-TW" sz="2000" dirty="0">
                <a:solidFill>
                  <a:srgbClr val="0000FF"/>
                </a:solidFill>
                <a:latin typeface="Calibri" charset="0"/>
              </a:rPr>
              <a:t> </a:t>
            </a:r>
          </a:p>
          <a:p>
            <a:r>
              <a:rPr lang="en-US" altLang="zh-TW" sz="2000" dirty="0">
                <a:solidFill>
                  <a:srgbClr val="FF0000"/>
                </a:solidFill>
                <a:latin typeface="Calibri" charset="0"/>
              </a:rPr>
              <a:t>Less natural</a:t>
            </a:r>
            <a:r>
              <a:rPr lang="en-US" altLang="zh-TW" sz="2000" dirty="0">
                <a:latin typeface="Calibri" charset="0"/>
              </a:rPr>
              <a:t> than </a:t>
            </a:r>
            <a:r>
              <a:rPr lang="en-US" altLang="zh-TW" sz="2000" dirty="0">
                <a:solidFill>
                  <a:srgbClr val="0000FF"/>
                </a:solidFill>
                <a:latin typeface="Calibri" charset="0"/>
              </a:rPr>
              <a:t>highway </a:t>
            </a:r>
          </a:p>
          <a:p>
            <a:endParaRPr lang="en-US" altLang="zh-TW" sz="2000" dirty="0">
              <a:latin typeface="Calibri" charset="0"/>
            </a:endParaRPr>
          </a:p>
          <a:p>
            <a:r>
              <a:rPr lang="en-US" altLang="zh-TW" sz="2000" dirty="0">
                <a:solidFill>
                  <a:srgbClr val="FF0000"/>
                </a:solidFill>
                <a:latin typeface="Calibri" charset="0"/>
              </a:rPr>
              <a:t>More open</a:t>
            </a:r>
            <a:r>
              <a:rPr lang="en-US" altLang="zh-TW" sz="2000" dirty="0">
                <a:latin typeface="Calibri" charset="0"/>
              </a:rPr>
              <a:t> than </a:t>
            </a:r>
            <a:r>
              <a:rPr lang="en-US" altLang="zh-TW" sz="2000" dirty="0">
                <a:solidFill>
                  <a:srgbClr val="0000FF"/>
                </a:solidFill>
                <a:latin typeface="Calibri" charset="0"/>
              </a:rPr>
              <a:t>street </a:t>
            </a:r>
          </a:p>
          <a:p>
            <a:r>
              <a:rPr lang="en-US" altLang="zh-TW" sz="2000" dirty="0">
                <a:solidFill>
                  <a:srgbClr val="FF0000"/>
                </a:solidFill>
                <a:latin typeface="Calibri" charset="0"/>
              </a:rPr>
              <a:t>Less open</a:t>
            </a:r>
            <a:r>
              <a:rPr lang="en-US" altLang="zh-TW" sz="2000" dirty="0">
                <a:latin typeface="Calibri" charset="0"/>
              </a:rPr>
              <a:t> than </a:t>
            </a:r>
            <a:r>
              <a:rPr lang="en-US" altLang="zh-TW" sz="2000" dirty="0">
                <a:solidFill>
                  <a:srgbClr val="0000FF"/>
                </a:solidFill>
                <a:latin typeface="Calibri" charset="0"/>
              </a:rPr>
              <a:t>coast </a:t>
            </a:r>
          </a:p>
          <a:p>
            <a:endParaRPr lang="en-US" altLang="zh-TW" sz="2000" dirty="0">
              <a:latin typeface="Calibri" charset="0"/>
            </a:endParaRPr>
          </a:p>
          <a:p>
            <a:r>
              <a:rPr lang="en-US" altLang="zh-TW" sz="2000" dirty="0">
                <a:solidFill>
                  <a:srgbClr val="FF0000"/>
                </a:solidFill>
                <a:latin typeface="Calibri" charset="0"/>
              </a:rPr>
              <a:t>Has more perspective</a:t>
            </a:r>
            <a:r>
              <a:rPr lang="en-US" altLang="zh-TW" sz="2000" dirty="0">
                <a:latin typeface="Calibri" charset="0"/>
              </a:rPr>
              <a:t> than </a:t>
            </a:r>
            <a:r>
              <a:rPr lang="en-US" altLang="zh-TW" sz="2000" dirty="0">
                <a:solidFill>
                  <a:srgbClr val="0000FF"/>
                </a:solidFill>
                <a:latin typeface="Calibri" charset="0"/>
              </a:rPr>
              <a:t>highway </a:t>
            </a:r>
          </a:p>
          <a:p>
            <a:r>
              <a:rPr lang="en-US" altLang="zh-TW" sz="2000" dirty="0">
                <a:solidFill>
                  <a:srgbClr val="FF0000"/>
                </a:solidFill>
                <a:latin typeface="Calibri" charset="0"/>
              </a:rPr>
              <a:t>Has less perspective</a:t>
            </a:r>
            <a:r>
              <a:rPr lang="en-US" altLang="zh-TW" sz="2000" dirty="0">
                <a:latin typeface="Calibri" charset="0"/>
              </a:rPr>
              <a:t> than </a:t>
            </a:r>
            <a:r>
              <a:rPr lang="en-US" altLang="zh-TW" sz="2000" dirty="0" err="1">
                <a:solidFill>
                  <a:srgbClr val="0000FF"/>
                </a:solidFill>
                <a:latin typeface="Calibri" charset="0"/>
              </a:rPr>
              <a:t>insidecity</a:t>
            </a:r>
            <a:endParaRPr lang="en-US" altLang="zh-TW" sz="2000" dirty="0">
              <a:solidFill>
                <a:srgbClr val="0000FF"/>
              </a:solidFill>
              <a:latin typeface="Calibri" charset="0"/>
            </a:endParaRPr>
          </a:p>
        </p:txBody>
      </p:sp>
      <p:sp>
        <p:nvSpPr>
          <p:cNvPr id="13" name="Rectangle 5"/>
          <p:cNvSpPr>
            <a:spLocks noChangeArrowheads="1"/>
          </p:cNvSpPr>
          <p:nvPr/>
        </p:nvSpPr>
        <p:spPr bwMode="auto">
          <a:xfrm>
            <a:off x="303292" y="1202100"/>
            <a:ext cx="405838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latin typeface="Calibri" charset="0"/>
              </a:rPr>
              <a:t>Binary attribute:</a:t>
            </a:r>
            <a:endParaRPr lang="en-US" sz="2000" b="1" dirty="0">
              <a:latin typeface="Calibri" charset="0"/>
            </a:endParaRPr>
          </a:p>
          <a:p>
            <a:endParaRPr lang="en-US" sz="2000" dirty="0">
              <a:latin typeface="Calibri" charset="0"/>
            </a:endParaRPr>
          </a:p>
          <a:p>
            <a:r>
              <a:rPr lang="en-US" altLang="zh-TW" sz="2000" dirty="0">
                <a:solidFill>
                  <a:srgbClr val="FF0000"/>
                </a:solidFill>
                <a:latin typeface="Calibri" charset="0"/>
              </a:rPr>
              <a:t>Not </a:t>
            </a:r>
            <a:r>
              <a:rPr lang="en-US" altLang="zh-TW" sz="2000" dirty="0" smtClean="0">
                <a:solidFill>
                  <a:srgbClr val="FF0000"/>
                </a:solidFill>
                <a:latin typeface="Calibri" charset="0"/>
              </a:rPr>
              <a:t>natural</a:t>
            </a:r>
            <a:endParaRPr lang="en-US" altLang="zh-TW" sz="2000" dirty="0">
              <a:solidFill>
                <a:srgbClr val="FF0000"/>
              </a:solidFill>
              <a:latin typeface="Calibri" charset="0"/>
            </a:endParaRPr>
          </a:p>
          <a:p>
            <a:r>
              <a:rPr lang="en-US" altLang="zh-TW" sz="2000" dirty="0">
                <a:solidFill>
                  <a:srgbClr val="FF0000"/>
                </a:solidFill>
                <a:latin typeface="Calibri" charset="0"/>
              </a:rPr>
              <a:t>Not </a:t>
            </a:r>
            <a:r>
              <a:rPr lang="en-US" altLang="zh-TW" sz="2000" dirty="0" smtClean="0">
                <a:solidFill>
                  <a:srgbClr val="FF0000"/>
                </a:solidFill>
                <a:latin typeface="Calibri" charset="0"/>
              </a:rPr>
              <a:t>open</a:t>
            </a:r>
            <a:endParaRPr lang="en-US" altLang="zh-TW" sz="2000" dirty="0">
              <a:solidFill>
                <a:srgbClr val="FF0000"/>
              </a:solidFill>
              <a:latin typeface="Calibri" charset="0"/>
            </a:endParaRPr>
          </a:p>
          <a:p>
            <a:r>
              <a:rPr lang="en-US" altLang="zh-TW" sz="2000" dirty="0">
                <a:solidFill>
                  <a:srgbClr val="FF0000"/>
                </a:solidFill>
                <a:latin typeface="Calibri" charset="0"/>
              </a:rPr>
              <a:t>Has perspective</a:t>
            </a:r>
            <a:endParaRPr lang="en-US" altLang="zh-TW" sz="2000" dirty="0">
              <a:solidFill>
                <a:srgbClr val="FF0000"/>
              </a:solidFill>
              <a:latin typeface="Calibri" charset="0"/>
            </a:endParaRPr>
          </a:p>
        </p:txBody>
      </p:sp>
      <p:pic>
        <p:nvPicPr>
          <p:cNvPr id="22" name="Picture 4"/>
          <p:cNvPicPr>
            <a:picLocks noChangeAspect="1"/>
          </p:cNvPicPr>
          <p:nvPr/>
        </p:nvPicPr>
        <p:blipFill>
          <a:blip r:embed="rId3" cstate="print"/>
          <a:srcRect/>
          <a:stretch>
            <a:fillRect/>
          </a:stretch>
        </p:blipFill>
        <p:spPr bwMode="auto">
          <a:xfrm>
            <a:off x="4513642" y="1618254"/>
            <a:ext cx="3520163" cy="3520163"/>
          </a:xfrm>
          <a:prstGeom prst="rect">
            <a:avLst/>
          </a:prstGeom>
          <a:noFill/>
          <a:ln w="9525">
            <a:noFill/>
            <a:miter lim="800000"/>
            <a:headEnd/>
            <a:tailEnd/>
          </a:ln>
        </p:spPr>
      </p:pic>
    </p:spTree>
    <p:extLst>
      <p:ext uri="{BB962C8B-B14F-4D97-AF65-F5344CB8AC3E}">
        <p14:creationId xmlns:p14="http://schemas.microsoft.com/office/powerpoint/2010/main" val="2498654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17" name="object 2"/>
          <p:cNvSpPr txBox="1">
            <a:spLocks noGrp="1"/>
          </p:cNvSpPr>
          <p:nvPr>
            <p:ph type="title"/>
          </p:nvPr>
        </p:nvSpPr>
        <p:spPr>
          <a:xfrm>
            <a:off x="375985" y="54177"/>
            <a:ext cx="7839845"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Experiments: Describe images</a:t>
            </a:r>
            <a:endParaRPr sz="2800" b="1" spc="-5" dirty="0">
              <a:solidFill>
                <a:schemeClr val="accent6"/>
              </a:solidFill>
            </a:endParaRPr>
          </a:p>
        </p:txBody>
      </p:sp>
      <p:sp>
        <p:nvSpPr>
          <p:cNvPr id="9" name="Footer Placeholder 8"/>
          <p:cNvSpPr>
            <a:spLocks noGrp="1"/>
          </p:cNvSpPr>
          <p:nvPr>
            <p:ph type="ftr" sz="quarter" idx="11"/>
          </p:nvPr>
        </p:nvSpPr>
        <p:spPr/>
        <p:txBody>
          <a:bodyPr/>
          <a:lstStyle/>
          <a:p>
            <a:r>
              <a:rPr lang="en-US" smtClean="0"/>
              <a:t>Shuangfei Fan</a:t>
            </a:r>
            <a:endParaRPr lang="en-US"/>
          </a:p>
        </p:txBody>
      </p:sp>
      <p:sp>
        <p:nvSpPr>
          <p:cNvPr id="10" name="Slide Number Placeholder 9"/>
          <p:cNvSpPr>
            <a:spLocks noGrp="1"/>
          </p:cNvSpPr>
          <p:nvPr>
            <p:ph type="sldNum" sz="quarter" idx="12"/>
          </p:nvPr>
        </p:nvSpPr>
        <p:spPr/>
        <p:txBody>
          <a:bodyPr/>
          <a:lstStyle/>
          <a:p>
            <a:fld id="{63E15ED0-6B91-3E46-8AA4-6E348A3E944A}" type="slidenum">
              <a:rPr lang="en-US" smtClean="0"/>
              <a:t>27</a:t>
            </a:fld>
            <a:endParaRPr lang="en-US"/>
          </a:p>
        </p:txBody>
      </p:sp>
      <p:sp>
        <p:nvSpPr>
          <p:cNvPr id="11" name="Date Placeholder 10"/>
          <p:cNvSpPr>
            <a:spLocks noGrp="1"/>
          </p:cNvSpPr>
          <p:nvPr>
            <p:ph type="dt" sz="half" idx="10"/>
          </p:nvPr>
        </p:nvSpPr>
        <p:spPr/>
        <p:txBody>
          <a:bodyPr/>
          <a:lstStyle/>
          <a:p>
            <a:r>
              <a:rPr lang="en-US" smtClean="0"/>
              <a:t>2/21/17</a:t>
            </a:r>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2838" y="2676525"/>
            <a:ext cx="9477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9"/>
          <p:cNvSpPr txBox="1">
            <a:spLocks noChangeArrowheads="1"/>
          </p:cNvSpPr>
          <p:nvPr/>
        </p:nvSpPr>
        <p:spPr bwMode="auto">
          <a:xfrm>
            <a:off x="3917950" y="1589088"/>
            <a:ext cx="13795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t>Secret Image</a:t>
            </a:r>
          </a:p>
        </p:txBody>
      </p:sp>
      <p:cxnSp>
        <p:nvCxnSpPr>
          <p:cNvPr id="18" name="Straight Arrow Connector 17"/>
          <p:cNvCxnSpPr/>
          <p:nvPr/>
        </p:nvCxnSpPr>
        <p:spPr>
          <a:xfrm rot="16200000" flipH="1">
            <a:off x="4252118" y="3024982"/>
            <a:ext cx="69691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a:spLocks noChangeArrowheads="1"/>
          </p:cNvSpPr>
          <p:nvPr/>
        </p:nvSpPr>
        <p:spPr bwMode="auto">
          <a:xfrm>
            <a:off x="3622675" y="3517900"/>
            <a:ext cx="1955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t>Description</a:t>
            </a:r>
          </a:p>
        </p:txBody>
      </p:sp>
      <p:sp>
        <p:nvSpPr>
          <p:cNvPr id="20" name="Rectangle 19"/>
          <p:cNvSpPr>
            <a:spLocks noChangeAspect="1"/>
          </p:cNvSpPr>
          <p:nvPr/>
        </p:nvSpPr>
        <p:spPr>
          <a:xfrm>
            <a:off x="5578475" y="1304925"/>
            <a:ext cx="1395413" cy="1371600"/>
          </a:xfrm>
          <a:prstGeom prst="rect">
            <a:avLst/>
          </a:prstGeom>
          <a:noFill/>
          <a:ln w="38100">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tangle 20"/>
          <p:cNvSpPr>
            <a:spLocks noChangeAspect="1"/>
          </p:cNvSpPr>
          <p:nvPr/>
        </p:nvSpPr>
        <p:spPr>
          <a:xfrm>
            <a:off x="2227263" y="1304925"/>
            <a:ext cx="1395412" cy="1371600"/>
          </a:xfrm>
          <a:prstGeom prst="rect">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Right Brace 21"/>
          <p:cNvSpPr/>
          <p:nvPr/>
        </p:nvSpPr>
        <p:spPr>
          <a:xfrm rot="5400000">
            <a:off x="4084638" y="1914525"/>
            <a:ext cx="939800" cy="465455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1963" y="4916488"/>
            <a:ext cx="561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rot="16200000" flipV="1">
            <a:off x="4252119" y="3118644"/>
            <a:ext cx="69691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4600575" y="2922588"/>
            <a:ext cx="1573213" cy="5445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a:off x="2841625" y="2922588"/>
            <a:ext cx="1758950" cy="5445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a:spLocks noChangeArrowheads="1"/>
          </p:cNvSpPr>
          <p:nvPr/>
        </p:nvSpPr>
        <p:spPr bwMode="auto">
          <a:xfrm>
            <a:off x="3571875" y="2811463"/>
            <a:ext cx="488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t>?</a:t>
            </a:r>
          </a:p>
        </p:txBody>
      </p:sp>
      <p:sp>
        <p:nvSpPr>
          <p:cNvPr id="28" name="TextBox 27"/>
          <p:cNvSpPr txBox="1">
            <a:spLocks noChangeArrowheads="1"/>
          </p:cNvSpPr>
          <p:nvPr/>
        </p:nvSpPr>
        <p:spPr bwMode="auto">
          <a:xfrm>
            <a:off x="5089525" y="2811463"/>
            <a:ext cx="488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t>?</a:t>
            </a:r>
          </a:p>
        </p:txBody>
      </p:sp>
      <p:sp>
        <p:nvSpPr>
          <p:cNvPr id="29" name="TextBox 28"/>
          <p:cNvSpPr txBox="1">
            <a:spLocks noChangeArrowheads="1"/>
          </p:cNvSpPr>
          <p:nvPr/>
        </p:nvSpPr>
        <p:spPr bwMode="auto">
          <a:xfrm>
            <a:off x="4475163" y="2813050"/>
            <a:ext cx="48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t>?</a:t>
            </a:r>
          </a:p>
        </p:txBody>
      </p:sp>
      <p:sp>
        <p:nvSpPr>
          <p:cNvPr id="30" name="Rectangle 29"/>
          <p:cNvSpPr>
            <a:spLocks noChangeAspect="1"/>
          </p:cNvSpPr>
          <p:nvPr/>
        </p:nvSpPr>
        <p:spPr bwMode="auto">
          <a:xfrm>
            <a:off x="3902075" y="1304925"/>
            <a:ext cx="1395413" cy="1371600"/>
          </a:xfrm>
          <a:prstGeom prst="rect">
            <a:avLst/>
          </a:prstGeom>
          <a:noFill/>
          <a:ln w="3810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Footer Placeholder 12"/>
          <p:cNvSpPr txBox="1">
            <a:spLocks/>
          </p:cNvSpPr>
          <p:nvPr/>
        </p:nvSpPr>
        <p:spPr>
          <a:xfrm>
            <a:off x="6742565" y="6004832"/>
            <a:ext cx="2056720" cy="37023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tx1"/>
                </a:solidFill>
              </a:rPr>
              <a:t>Slide Credit: Devi Parikh</a:t>
            </a:r>
            <a:endParaRPr lang="en-US" sz="1400" dirty="0">
              <a:solidFill>
                <a:schemeClr val="tx1"/>
              </a:solidFill>
            </a:endParaRPr>
          </a:p>
        </p:txBody>
      </p:sp>
      <p:sp>
        <p:nvSpPr>
          <p:cNvPr id="32" name="Title 1"/>
          <p:cNvSpPr txBox="1">
            <a:spLocks/>
          </p:cNvSpPr>
          <p:nvPr/>
        </p:nvSpPr>
        <p:spPr bwMode="auto">
          <a:xfrm>
            <a:off x="11113" y="567380"/>
            <a:ext cx="9132887" cy="58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Calibri" charset="0"/>
              </a:rPr>
              <a:t>Human </a:t>
            </a:r>
            <a:r>
              <a:rPr lang="en-US" dirty="0" smtClean="0">
                <a:latin typeface="Calibri" charset="0"/>
              </a:rPr>
              <a:t>Studies: Which </a:t>
            </a:r>
            <a:r>
              <a:rPr lang="en-US" dirty="0">
                <a:latin typeface="Calibri" charset="0"/>
              </a:rPr>
              <a:t>Image is Being Described?</a:t>
            </a:r>
          </a:p>
        </p:txBody>
      </p:sp>
    </p:spTree>
    <p:extLst>
      <p:ext uri="{BB962C8B-B14F-4D97-AF65-F5344CB8AC3E}">
        <p14:creationId xmlns:p14="http://schemas.microsoft.com/office/powerpoint/2010/main" val="2569698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9" grpId="0"/>
      <p:bldP spid="20" grpId="0" animBg="1"/>
      <p:bldP spid="21" grpId="0" animBg="1"/>
      <p:bldP spid="22" grpId="0" animBg="1"/>
      <p:bldP spid="27" grpId="0"/>
      <p:bldP spid="28" grpId="0"/>
      <p:bldP spid="29" grpId="0"/>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67306"/>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17" name="object 2"/>
          <p:cNvSpPr txBox="1">
            <a:spLocks noGrp="1"/>
          </p:cNvSpPr>
          <p:nvPr>
            <p:ph type="title"/>
          </p:nvPr>
        </p:nvSpPr>
        <p:spPr>
          <a:xfrm>
            <a:off x="375985" y="54177"/>
            <a:ext cx="7839845"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Experiments: Describe images</a:t>
            </a:r>
            <a:endParaRPr sz="2800" b="1" spc="-5" dirty="0">
              <a:solidFill>
                <a:schemeClr val="accent6"/>
              </a:solidFill>
            </a:endParaRPr>
          </a:p>
        </p:txBody>
      </p:sp>
      <p:sp>
        <p:nvSpPr>
          <p:cNvPr id="9" name="Footer Placeholder 8"/>
          <p:cNvSpPr>
            <a:spLocks noGrp="1"/>
          </p:cNvSpPr>
          <p:nvPr>
            <p:ph type="ftr" sz="quarter" idx="11"/>
          </p:nvPr>
        </p:nvSpPr>
        <p:spPr/>
        <p:txBody>
          <a:bodyPr/>
          <a:lstStyle/>
          <a:p>
            <a:r>
              <a:rPr lang="en-US" smtClean="0"/>
              <a:t>Shuangfei Fan</a:t>
            </a:r>
            <a:endParaRPr lang="en-US"/>
          </a:p>
        </p:txBody>
      </p:sp>
      <p:sp>
        <p:nvSpPr>
          <p:cNvPr id="10" name="Slide Number Placeholder 9"/>
          <p:cNvSpPr>
            <a:spLocks noGrp="1"/>
          </p:cNvSpPr>
          <p:nvPr>
            <p:ph type="sldNum" sz="quarter" idx="12"/>
          </p:nvPr>
        </p:nvSpPr>
        <p:spPr/>
        <p:txBody>
          <a:bodyPr/>
          <a:lstStyle/>
          <a:p>
            <a:fld id="{63E15ED0-6B91-3E46-8AA4-6E348A3E944A}" type="slidenum">
              <a:rPr lang="en-US" smtClean="0"/>
              <a:t>28</a:t>
            </a:fld>
            <a:endParaRPr lang="en-US"/>
          </a:p>
        </p:txBody>
      </p:sp>
      <p:sp>
        <p:nvSpPr>
          <p:cNvPr id="11" name="Date Placeholder 10"/>
          <p:cNvSpPr>
            <a:spLocks noGrp="1"/>
          </p:cNvSpPr>
          <p:nvPr>
            <p:ph type="dt" sz="half" idx="10"/>
          </p:nvPr>
        </p:nvSpPr>
        <p:spPr/>
        <p:txBody>
          <a:bodyPr/>
          <a:lstStyle/>
          <a:p>
            <a:r>
              <a:rPr lang="en-US" smtClean="0"/>
              <a:t>2/21/17</a:t>
            </a:r>
            <a:endParaRPr lang="en-US" dirty="0"/>
          </a:p>
        </p:txBody>
      </p:sp>
      <p:pic>
        <p:nvPicPr>
          <p:cNvPr id="68" name="Picture 67"/>
          <p:cNvPicPr>
            <a:picLocks noChangeAspect="1"/>
          </p:cNvPicPr>
          <p:nvPr/>
        </p:nvPicPr>
        <p:blipFill>
          <a:blip r:embed="rId3">
            <a:extLst>
              <a:ext uri="{28A0092B-C50C-407E-A947-70E740481C1C}">
                <a14:useLocalDpi xmlns:a14="http://schemas.microsoft.com/office/drawing/2010/main" val="0"/>
              </a:ext>
            </a:extLst>
          </a:blip>
          <a:srcRect l="6303" t="6920" r="8472" b="26942"/>
          <a:stretch>
            <a:fillRect/>
          </a:stretch>
        </p:blipFill>
        <p:spPr bwMode="auto">
          <a:xfrm>
            <a:off x="5472564" y="715505"/>
            <a:ext cx="1323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 name="Group 59"/>
          <p:cNvGrpSpPr>
            <a:grpSpLocks/>
          </p:cNvGrpSpPr>
          <p:nvPr/>
        </p:nvGrpSpPr>
        <p:grpSpPr bwMode="auto">
          <a:xfrm>
            <a:off x="4302576" y="4325252"/>
            <a:ext cx="2636838" cy="1706563"/>
            <a:chOff x="4629150" y="4767376"/>
            <a:chExt cx="2636045" cy="1706174"/>
          </a:xfrm>
        </p:grpSpPr>
        <p:pic>
          <p:nvPicPr>
            <p:cNvPr id="7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6818" y="5101856"/>
              <a:ext cx="1371180" cy="1371694"/>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71" name="TextBox 7"/>
            <p:cNvSpPr txBox="1">
              <a:spLocks noChangeArrowheads="1"/>
            </p:cNvSpPr>
            <p:nvPr/>
          </p:nvSpPr>
          <p:spPr bwMode="auto">
            <a:xfrm>
              <a:off x="4629150" y="4767376"/>
              <a:ext cx="2636045" cy="41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FF0000"/>
                  </a:solidFill>
                  <a:latin typeface="Calibri" charset="0"/>
                </a:rPr>
                <a:t>Less Smiling</a:t>
              </a:r>
              <a:r>
                <a:rPr lang="en-US" sz="1800">
                  <a:latin typeface="Calibri" charset="0"/>
                </a:rPr>
                <a:t> than</a:t>
              </a:r>
            </a:p>
          </p:txBody>
        </p:sp>
      </p:grpSp>
      <p:pic>
        <p:nvPicPr>
          <p:cNvPr id="73" name="Picture 7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40389" y="709155"/>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Rectangle 33"/>
          <p:cNvSpPr>
            <a:spLocks noChangeArrowheads="1"/>
          </p:cNvSpPr>
          <p:nvPr/>
        </p:nvSpPr>
        <p:spPr bwMode="auto">
          <a:xfrm>
            <a:off x="2875414" y="624790"/>
            <a:ext cx="493712" cy="493712"/>
          </a:xfrm>
          <a:prstGeom prst="rect">
            <a:avLst/>
          </a:prstGeom>
          <a:solidFill>
            <a:srgbClr val="FFFF00"/>
          </a:solidFill>
          <a:ln w="25400">
            <a:solidFill>
              <a:schemeClr val="tx1"/>
            </a:solidFill>
            <a:miter lim="800000"/>
            <a:headEnd/>
            <a:tailEnd/>
          </a:ln>
        </p:spPr>
        <p:txBody>
          <a:bodyPr lIns="0" tIns="0" rIns="0" bIns="0" anchor="ctr">
            <a:spAutoFit/>
          </a:bodyPr>
          <a:lstStyle/>
          <a:p>
            <a:pPr algn="ctr"/>
            <a:r>
              <a:rPr lang="en-US" sz="3200">
                <a:latin typeface="Calibri" charset="0"/>
              </a:rPr>
              <a:t>?</a:t>
            </a:r>
          </a:p>
        </p:txBody>
      </p:sp>
      <p:pic>
        <p:nvPicPr>
          <p:cNvPr id="75" name="Picture 74"/>
          <p:cNvPicPr>
            <a:picLocks noChangeAspect="1"/>
          </p:cNvPicPr>
          <p:nvPr/>
        </p:nvPicPr>
        <p:blipFill>
          <a:blip r:embed="rId6">
            <a:extLst>
              <a:ext uri="{28A0092B-C50C-407E-A947-70E740481C1C}">
                <a14:useLocalDpi xmlns:a14="http://schemas.microsoft.com/office/drawing/2010/main" val="0"/>
              </a:ext>
            </a:extLst>
          </a:blip>
          <a:srcRect t="1665" b="28667"/>
          <a:stretch>
            <a:fillRect/>
          </a:stretch>
        </p:blipFill>
        <p:spPr bwMode="auto">
          <a:xfrm>
            <a:off x="3764414" y="709155"/>
            <a:ext cx="13112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Rectangle 34"/>
          <p:cNvSpPr>
            <a:spLocks noChangeArrowheads="1"/>
          </p:cNvSpPr>
          <p:nvPr/>
        </p:nvSpPr>
        <p:spPr bwMode="auto">
          <a:xfrm>
            <a:off x="4581976" y="647015"/>
            <a:ext cx="493713" cy="493712"/>
          </a:xfrm>
          <a:prstGeom prst="rect">
            <a:avLst/>
          </a:prstGeom>
          <a:solidFill>
            <a:srgbClr val="FFFF00"/>
          </a:solidFill>
          <a:ln w="25400">
            <a:solidFill>
              <a:schemeClr val="tx1"/>
            </a:solidFill>
            <a:miter lim="800000"/>
            <a:headEnd/>
            <a:tailEnd/>
          </a:ln>
        </p:spPr>
        <p:txBody>
          <a:bodyPr lIns="0" tIns="0" rIns="0" bIns="0" anchor="ctr">
            <a:spAutoFit/>
          </a:bodyPr>
          <a:lstStyle/>
          <a:p>
            <a:pPr algn="ctr"/>
            <a:r>
              <a:rPr lang="en-US" sz="3200">
                <a:latin typeface="Calibri" charset="0"/>
              </a:rPr>
              <a:t>?</a:t>
            </a:r>
          </a:p>
        </p:txBody>
      </p:sp>
      <p:sp>
        <p:nvSpPr>
          <p:cNvPr id="77" name="TextBox 76"/>
          <p:cNvSpPr txBox="1">
            <a:spLocks noChangeArrowheads="1"/>
          </p:cNvSpPr>
          <p:nvPr/>
        </p:nvSpPr>
        <p:spPr bwMode="auto">
          <a:xfrm>
            <a:off x="-107499" y="2250390"/>
            <a:ext cx="4697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Binary: </a:t>
            </a:r>
            <a:r>
              <a:rPr lang="en-US">
                <a:solidFill>
                  <a:srgbClr val="FF0000"/>
                </a:solidFill>
                <a:latin typeface="Calibri" charset="0"/>
              </a:rPr>
              <a:t>Smiling, Young</a:t>
            </a:r>
          </a:p>
        </p:txBody>
      </p:sp>
      <p:grpSp>
        <p:nvGrpSpPr>
          <p:cNvPr id="78" name="Group 46"/>
          <p:cNvGrpSpPr>
            <a:grpSpLocks/>
          </p:cNvGrpSpPr>
          <p:nvPr/>
        </p:nvGrpSpPr>
        <p:grpSpPr bwMode="auto">
          <a:xfrm>
            <a:off x="2224539" y="4363352"/>
            <a:ext cx="2085975" cy="1668463"/>
            <a:chOff x="2550515" y="4578917"/>
            <a:chExt cx="1390650" cy="1112510"/>
          </a:xfrm>
        </p:grpSpPr>
        <p:pic>
          <p:nvPicPr>
            <p:cNvPr id="79" name="Content Placeholder 3" descr="binary_description_pubfig_test_example_1.png"/>
            <p:cNvPicPr>
              <a:picLocks noChangeAspect="1"/>
            </p:cNvPicPr>
            <p:nvPr/>
          </p:nvPicPr>
          <p:blipFill>
            <a:blip r:embed="rId7">
              <a:extLst>
                <a:ext uri="{28A0092B-C50C-407E-A947-70E740481C1C}">
                  <a14:useLocalDpi xmlns:a14="http://schemas.microsoft.com/office/drawing/2010/main" val="0"/>
                </a:ext>
              </a:extLst>
            </a:blip>
            <a:srcRect l="71725" t="7977" r="12598" b="71500"/>
            <a:stretch>
              <a:fillRect/>
            </a:stretch>
          </p:blipFill>
          <p:spPr bwMode="auto">
            <a:xfrm>
              <a:off x="2752726" y="4777027"/>
              <a:ext cx="9318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Box 7"/>
            <p:cNvSpPr txBox="1">
              <a:spLocks noChangeArrowheads="1"/>
            </p:cNvSpPr>
            <p:nvPr/>
          </p:nvSpPr>
          <p:spPr bwMode="auto">
            <a:xfrm>
              <a:off x="2550515" y="4578917"/>
              <a:ext cx="1390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FF0000"/>
                  </a:solidFill>
                  <a:latin typeface="Calibri" charset="0"/>
                </a:rPr>
                <a:t>Not Young</a:t>
              </a:r>
            </a:p>
          </p:txBody>
        </p:sp>
      </p:grpSp>
      <p:sp>
        <p:nvSpPr>
          <p:cNvPr id="81" name="TextBox 80"/>
          <p:cNvSpPr txBox="1">
            <a:spLocks noChangeArrowheads="1"/>
          </p:cNvSpPr>
          <p:nvPr/>
        </p:nvSpPr>
        <p:spPr bwMode="auto">
          <a:xfrm>
            <a:off x="4667701" y="2251977"/>
            <a:ext cx="3802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Relative</a:t>
            </a:r>
          </a:p>
        </p:txBody>
      </p:sp>
      <p:sp>
        <p:nvSpPr>
          <p:cNvPr id="82" name="Slide Number Placeholder 34"/>
          <p:cNvSpPr txBox="1">
            <a:spLocks/>
          </p:cNvSpPr>
          <p:nvPr/>
        </p:nvSpPr>
        <p:spPr>
          <a:xfrm>
            <a:off x="6226626" y="5703202"/>
            <a:ext cx="2133600" cy="365125"/>
          </a:xfrm>
          <a:prstGeom prst="rect">
            <a:avLst/>
          </a:prstGeom>
        </p:spPr>
        <p:txBody>
          <a:bodyPr vert="horz" lIns="91440" tIns="45720" rIns="91440" bIns="45720" rtlCol="0" anchor="ctr"/>
          <a:lstStyle>
            <a:defPPr>
              <a:defRPr lang="en-US"/>
            </a:defPPr>
            <a:lvl1pPr marL="0" algn="r" defTabSz="457200" rtl="0" eaLnBrk="0" latinLnBrk="0" hangingPunct="0">
              <a:defRPr sz="2400" kern="1200">
                <a:solidFill>
                  <a:schemeClr val="tx1"/>
                </a:solidFill>
                <a:latin typeface="Arial" charset="0"/>
                <a:ea typeface="ＭＳ Ｐゴシック" charset="0"/>
                <a:cs typeface="ＭＳ Ｐゴシック" charset="0"/>
              </a:defRPr>
            </a:lvl1pPr>
            <a:lvl2pPr marL="37931725" indent="-37474525" algn="l" defTabSz="457200" rtl="0" eaLnBrk="0" latinLnBrk="0" hangingPunct="0">
              <a:defRPr sz="2400" kern="1200">
                <a:solidFill>
                  <a:schemeClr val="tx1"/>
                </a:solidFill>
                <a:latin typeface="Arial" charset="0"/>
                <a:ea typeface="ＭＳ Ｐゴシック" charset="0"/>
                <a:cs typeface="+mn-cs"/>
              </a:defRPr>
            </a:lvl2pPr>
            <a:lvl3pPr marL="914400" algn="l" defTabSz="457200" rtl="0" eaLnBrk="0" latinLnBrk="0" hangingPunct="0">
              <a:defRPr sz="2400" kern="1200">
                <a:solidFill>
                  <a:schemeClr val="tx1"/>
                </a:solidFill>
                <a:latin typeface="Arial" charset="0"/>
                <a:ea typeface="ＭＳ Ｐゴシック" charset="0"/>
                <a:cs typeface="+mn-cs"/>
              </a:defRPr>
            </a:lvl3pPr>
            <a:lvl4pPr marL="1371600" algn="l" defTabSz="457200" rtl="0" eaLnBrk="0" latinLnBrk="0" hangingPunct="0">
              <a:defRPr sz="2400" kern="1200">
                <a:solidFill>
                  <a:schemeClr val="tx1"/>
                </a:solidFill>
                <a:latin typeface="Arial" charset="0"/>
                <a:ea typeface="ＭＳ Ｐゴシック" charset="0"/>
                <a:cs typeface="+mn-cs"/>
              </a:defRPr>
            </a:lvl4pPr>
            <a:lvl5pPr marL="1828800" algn="l" defTabSz="457200" rtl="0" eaLnBrk="0" latinLnBrk="0" hangingPunct="0">
              <a:defRPr sz="2400" kern="1200">
                <a:solidFill>
                  <a:schemeClr val="tx1"/>
                </a:solidFill>
                <a:latin typeface="Arial" charset="0"/>
                <a:ea typeface="ＭＳ Ｐゴシック" charset="0"/>
                <a:cs typeface="+mn-cs"/>
              </a:defRPr>
            </a:lvl5pPr>
            <a:lvl6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eaLnBrk="1" hangingPunct="1"/>
            <a:fld id="{6CE2C0F2-3FE0-1D41-AC3A-ADDA7057AECB}" type="slidenum">
              <a:rPr lang="en-US" sz="1200" smtClean="0">
                <a:solidFill>
                  <a:srgbClr val="898989"/>
                </a:solidFill>
                <a:latin typeface="Calibri" charset="0"/>
              </a:rPr>
              <a:pPr eaLnBrk="1" hangingPunct="1"/>
              <a:t>28</a:t>
            </a:fld>
            <a:endParaRPr lang="en-US" sz="1200">
              <a:solidFill>
                <a:srgbClr val="898989"/>
              </a:solidFill>
              <a:latin typeface="Calibri" charset="0"/>
            </a:endParaRPr>
          </a:p>
        </p:txBody>
      </p:sp>
      <p:sp>
        <p:nvSpPr>
          <p:cNvPr id="83" name="Rectangle 82"/>
          <p:cNvSpPr>
            <a:spLocks noChangeAspect="1"/>
          </p:cNvSpPr>
          <p:nvPr/>
        </p:nvSpPr>
        <p:spPr>
          <a:xfrm>
            <a:off x="3721551" y="709155"/>
            <a:ext cx="1395413" cy="1371600"/>
          </a:xfrm>
          <a:prstGeom prst="rect">
            <a:avLst/>
          </a:prstGeom>
          <a:noFill/>
          <a:ln w="6350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84" name="Group 44"/>
          <p:cNvGrpSpPr>
            <a:grpSpLocks/>
          </p:cNvGrpSpPr>
          <p:nvPr/>
        </p:nvGrpSpPr>
        <p:grpSpPr bwMode="auto">
          <a:xfrm>
            <a:off x="575126" y="2594877"/>
            <a:ext cx="1376363" cy="1685925"/>
            <a:chOff x="901399" y="3321310"/>
            <a:chExt cx="917680" cy="1123627"/>
          </a:xfrm>
        </p:grpSpPr>
        <p:sp>
          <p:nvSpPr>
            <p:cNvPr id="85" name="TextBox 6"/>
            <p:cNvSpPr txBox="1">
              <a:spLocks noChangeArrowheads="1"/>
            </p:cNvSpPr>
            <p:nvPr/>
          </p:nvSpPr>
          <p:spPr bwMode="auto">
            <a:xfrm>
              <a:off x="901399" y="3321310"/>
              <a:ext cx="8952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FF0000"/>
                  </a:solidFill>
                  <a:latin typeface="Calibri" charset="0"/>
                </a:rPr>
                <a:t>Smiling</a:t>
              </a:r>
            </a:p>
          </p:txBody>
        </p:sp>
        <p:pic>
          <p:nvPicPr>
            <p:cNvPr id="86" name="Picture 37"/>
            <p:cNvPicPr>
              <a:picLocks noChangeAspect="1"/>
            </p:cNvPicPr>
            <p:nvPr/>
          </p:nvPicPr>
          <p:blipFill>
            <a:blip r:embed="rId8">
              <a:extLst>
                <a:ext uri="{28A0092B-C50C-407E-A947-70E740481C1C}">
                  <a14:useLocalDpi xmlns:a14="http://schemas.microsoft.com/office/drawing/2010/main" val="0"/>
                </a:ext>
              </a:extLst>
            </a:blip>
            <a:srcRect l="15625" t="10406" r="13876" b="36909"/>
            <a:stretch>
              <a:fillRect/>
            </a:stretch>
          </p:blipFill>
          <p:spPr bwMode="auto">
            <a:xfrm>
              <a:off x="901399" y="3530537"/>
              <a:ext cx="91768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7" name="Group 43"/>
          <p:cNvGrpSpPr>
            <a:grpSpLocks/>
          </p:cNvGrpSpPr>
          <p:nvPr/>
        </p:nvGrpSpPr>
        <p:grpSpPr bwMode="auto">
          <a:xfrm>
            <a:off x="6548889" y="2571972"/>
            <a:ext cx="2200275" cy="1716087"/>
            <a:chOff x="6875106" y="3308917"/>
            <a:chExt cx="1466981" cy="1144020"/>
          </a:xfrm>
        </p:grpSpPr>
        <p:sp>
          <p:nvSpPr>
            <p:cNvPr id="88" name="TextBox 10"/>
            <p:cNvSpPr txBox="1">
              <a:spLocks noChangeArrowheads="1"/>
            </p:cNvSpPr>
            <p:nvPr/>
          </p:nvSpPr>
          <p:spPr bwMode="auto">
            <a:xfrm>
              <a:off x="6875106" y="3308917"/>
              <a:ext cx="14669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FF0000"/>
                  </a:solidFill>
                  <a:latin typeface="Calibri" charset="0"/>
                </a:rPr>
                <a:t>Younger </a:t>
              </a:r>
              <a:r>
                <a:rPr lang="en-US" sz="1800">
                  <a:latin typeface="Calibri" charset="0"/>
                </a:rPr>
                <a:t>than</a:t>
              </a:r>
            </a:p>
          </p:txBody>
        </p:sp>
        <p:pic>
          <p:nvPicPr>
            <p:cNvPr id="89" name="Picture 42"/>
            <p:cNvPicPr>
              <a:picLocks/>
            </p:cNvPicPr>
            <p:nvPr/>
          </p:nvPicPr>
          <p:blipFill>
            <a:blip r:embed="rId9">
              <a:extLst>
                <a:ext uri="{28A0092B-C50C-407E-A947-70E740481C1C}">
                  <a14:useLocalDpi xmlns:a14="http://schemas.microsoft.com/office/drawing/2010/main" val="0"/>
                </a:ext>
              </a:extLst>
            </a:blip>
            <a:srcRect l="12260" t="10345" r="14078" b="37299"/>
            <a:stretch>
              <a:fillRect/>
            </a:stretch>
          </p:blipFill>
          <p:spPr bwMode="auto">
            <a:xfrm>
              <a:off x="7163983" y="3538537"/>
              <a:ext cx="914400" cy="9144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90" name="Group 58"/>
          <p:cNvGrpSpPr>
            <a:grpSpLocks/>
          </p:cNvGrpSpPr>
          <p:nvPr/>
        </p:nvGrpSpPr>
        <p:grpSpPr bwMode="auto">
          <a:xfrm>
            <a:off x="4342264" y="2556777"/>
            <a:ext cx="2576512" cy="1749425"/>
            <a:chOff x="4668838" y="2998931"/>
            <a:chExt cx="2576513" cy="1748703"/>
          </a:xfrm>
        </p:grpSpPr>
        <p:sp>
          <p:nvSpPr>
            <p:cNvPr id="91" name="TextBox 6"/>
            <p:cNvSpPr txBox="1">
              <a:spLocks noChangeArrowheads="1"/>
            </p:cNvSpPr>
            <p:nvPr/>
          </p:nvSpPr>
          <p:spPr bwMode="auto">
            <a:xfrm>
              <a:off x="4668838" y="2998931"/>
              <a:ext cx="2576513" cy="41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FF0000"/>
                  </a:solidFill>
                  <a:latin typeface="Calibri" charset="0"/>
                </a:rPr>
                <a:t>More Smiling</a:t>
              </a:r>
              <a:r>
                <a:rPr lang="en-US" sz="1800">
                  <a:latin typeface="Calibri" charset="0"/>
                </a:rPr>
                <a:t> than</a:t>
              </a:r>
            </a:p>
          </p:txBody>
        </p:sp>
        <p:pic>
          <p:nvPicPr>
            <p:cNvPr id="92" name="Picture 57"/>
            <p:cNvPicPr>
              <a:picLocks/>
            </p:cNvPicPr>
            <p:nvPr/>
          </p:nvPicPr>
          <p:blipFill>
            <a:blip r:embed="rId10">
              <a:extLst>
                <a:ext uri="{28A0092B-C50C-407E-A947-70E740481C1C}">
                  <a14:useLocalDpi xmlns:a14="http://schemas.microsoft.com/office/drawing/2010/main" val="0"/>
                </a:ext>
              </a:extLst>
            </a:blip>
            <a:srcRect l="16779" t="19215" r="17972" b="32811"/>
            <a:stretch>
              <a:fillRect/>
            </a:stretch>
          </p:blipFill>
          <p:spPr bwMode="auto">
            <a:xfrm>
              <a:off x="5244765" y="3376034"/>
              <a:ext cx="1371600" cy="13716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93" name="Group 64"/>
          <p:cNvGrpSpPr>
            <a:grpSpLocks/>
          </p:cNvGrpSpPr>
          <p:nvPr/>
        </p:nvGrpSpPr>
        <p:grpSpPr bwMode="auto">
          <a:xfrm>
            <a:off x="6548889" y="4299172"/>
            <a:ext cx="2200275" cy="1714500"/>
            <a:chOff x="6875103" y="4759438"/>
            <a:chExt cx="2200472" cy="1714018"/>
          </a:xfrm>
        </p:grpSpPr>
        <p:sp>
          <p:nvSpPr>
            <p:cNvPr id="94" name="TextBox 11"/>
            <p:cNvSpPr txBox="1">
              <a:spLocks noChangeArrowheads="1"/>
            </p:cNvSpPr>
            <p:nvPr/>
          </p:nvSpPr>
          <p:spPr bwMode="auto">
            <a:xfrm>
              <a:off x="6875103" y="4759438"/>
              <a:ext cx="2200472" cy="415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FF0000"/>
                  </a:solidFill>
                  <a:latin typeface="Calibri" charset="0"/>
                </a:rPr>
                <a:t>Older </a:t>
              </a:r>
              <a:r>
                <a:rPr lang="en-US" sz="1800" dirty="0">
                  <a:latin typeface="Calibri" charset="0"/>
                </a:rPr>
                <a:t>than</a:t>
              </a:r>
            </a:p>
          </p:txBody>
        </p:sp>
        <p:pic>
          <p:nvPicPr>
            <p:cNvPr id="95" name="Picture 63"/>
            <p:cNvPicPr>
              <a:picLocks/>
            </p:cNvPicPr>
            <p:nvPr/>
          </p:nvPicPr>
          <p:blipFill>
            <a:blip r:embed="rId11">
              <a:extLst>
                <a:ext uri="{28A0092B-C50C-407E-A947-70E740481C1C}">
                  <a14:useLocalDpi xmlns:a14="http://schemas.microsoft.com/office/drawing/2010/main" val="0"/>
                </a:ext>
              </a:extLst>
            </a:blip>
            <a:srcRect l="32458" t="9390" r="25363" b="42763"/>
            <a:stretch>
              <a:fillRect/>
            </a:stretch>
          </p:blipFill>
          <p:spPr bwMode="auto">
            <a:xfrm>
              <a:off x="7308421" y="5101856"/>
              <a:ext cx="1371600" cy="13716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96" name="Group 66"/>
          <p:cNvGrpSpPr>
            <a:grpSpLocks/>
          </p:cNvGrpSpPr>
          <p:nvPr/>
        </p:nvGrpSpPr>
        <p:grpSpPr bwMode="auto">
          <a:xfrm>
            <a:off x="-42411" y="4339540"/>
            <a:ext cx="2635250" cy="1692275"/>
            <a:chOff x="283472" y="4781334"/>
            <a:chExt cx="2636045" cy="1692578"/>
          </a:xfrm>
        </p:grpSpPr>
        <p:sp>
          <p:nvSpPr>
            <p:cNvPr id="97" name="TextBox 7"/>
            <p:cNvSpPr txBox="1">
              <a:spLocks noChangeArrowheads="1"/>
            </p:cNvSpPr>
            <p:nvPr/>
          </p:nvSpPr>
          <p:spPr bwMode="auto">
            <a:xfrm>
              <a:off x="283472" y="4781334"/>
              <a:ext cx="2636045" cy="41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FF0000"/>
                  </a:solidFill>
                  <a:latin typeface="Calibri" charset="0"/>
                </a:rPr>
                <a:t>Not Smiling</a:t>
              </a:r>
            </a:p>
          </p:txBody>
        </p:sp>
        <p:pic>
          <p:nvPicPr>
            <p:cNvPr id="98" name="Picture 65"/>
            <p:cNvPicPr>
              <a:picLocks/>
            </p:cNvPicPr>
            <p:nvPr/>
          </p:nvPicPr>
          <p:blipFill>
            <a:blip r:embed="rId12">
              <a:extLst>
                <a:ext uri="{28A0092B-C50C-407E-A947-70E740481C1C}">
                  <a14:useLocalDpi xmlns:a14="http://schemas.microsoft.com/office/drawing/2010/main" val="0"/>
                </a:ext>
              </a:extLst>
            </a:blip>
            <a:srcRect l="30228" t="16521" r="22231" b="40788"/>
            <a:stretch>
              <a:fillRect/>
            </a:stretch>
          </p:blipFill>
          <p:spPr bwMode="auto">
            <a:xfrm>
              <a:off x="906319" y="510231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 name="Group 69"/>
          <p:cNvGrpSpPr>
            <a:grpSpLocks/>
          </p:cNvGrpSpPr>
          <p:nvPr/>
        </p:nvGrpSpPr>
        <p:grpSpPr bwMode="auto">
          <a:xfrm>
            <a:off x="2527751" y="2634565"/>
            <a:ext cx="1452563" cy="1649412"/>
            <a:chOff x="2853832" y="3077142"/>
            <a:chExt cx="1452290" cy="1648599"/>
          </a:xfrm>
        </p:grpSpPr>
        <p:sp>
          <p:nvSpPr>
            <p:cNvPr id="100" name="TextBox 51"/>
            <p:cNvSpPr txBox="1">
              <a:spLocks noChangeArrowheads="1"/>
            </p:cNvSpPr>
            <p:nvPr/>
          </p:nvSpPr>
          <p:spPr bwMode="auto">
            <a:xfrm>
              <a:off x="2877276" y="3077142"/>
              <a:ext cx="14288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FF0000"/>
                  </a:solidFill>
                  <a:latin typeface="Calibri" charset="0"/>
                </a:rPr>
                <a:t>Young</a:t>
              </a:r>
            </a:p>
          </p:txBody>
        </p:sp>
        <p:pic>
          <p:nvPicPr>
            <p:cNvPr id="101" name="Picture 67"/>
            <p:cNvPicPr>
              <a:picLocks/>
            </p:cNvPicPr>
            <p:nvPr/>
          </p:nvPicPr>
          <p:blipFill>
            <a:blip r:embed="rId13">
              <a:extLst>
                <a:ext uri="{28A0092B-C50C-407E-A947-70E740481C1C}">
                  <a14:useLocalDpi xmlns:a14="http://schemas.microsoft.com/office/drawing/2010/main" val="0"/>
                </a:ext>
              </a:extLst>
            </a:blip>
            <a:srcRect b="14731"/>
            <a:stretch>
              <a:fillRect/>
            </a:stretch>
          </p:blipFill>
          <p:spPr bwMode="auto">
            <a:xfrm>
              <a:off x="2853832" y="3354141"/>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 name="Rectangle 35"/>
          <p:cNvSpPr>
            <a:spLocks noChangeArrowheads="1"/>
          </p:cNvSpPr>
          <p:nvPr/>
        </p:nvSpPr>
        <p:spPr bwMode="auto">
          <a:xfrm>
            <a:off x="6315526" y="653365"/>
            <a:ext cx="493713" cy="493712"/>
          </a:xfrm>
          <a:prstGeom prst="rect">
            <a:avLst/>
          </a:prstGeom>
          <a:solidFill>
            <a:srgbClr val="FF0000"/>
          </a:solidFill>
          <a:ln w="25400">
            <a:solidFill>
              <a:schemeClr val="tx1"/>
            </a:solidFill>
            <a:miter lim="800000"/>
            <a:headEnd/>
            <a:tailEnd/>
          </a:ln>
        </p:spPr>
        <p:txBody>
          <a:bodyPr lIns="0" tIns="0" rIns="0" bIns="0" anchor="ctr">
            <a:spAutoFit/>
          </a:bodyPr>
          <a:lstStyle/>
          <a:p>
            <a:pPr algn="ctr"/>
            <a:r>
              <a:rPr lang="en-US" sz="3200">
                <a:latin typeface="Calibri" charset="0"/>
              </a:rPr>
              <a:t>X</a:t>
            </a:r>
          </a:p>
        </p:txBody>
      </p:sp>
      <p:cxnSp>
        <p:nvCxnSpPr>
          <p:cNvPr id="103" name="Straight Connector 102"/>
          <p:cNvCxnSpPr/>
          <p:nvPr/>
        </p:nvCxnSpPr>
        <p:spPr>
          <a:xfrm flipV="1">
            <a:off x="-42411" y="2213877"/>
            <a:ext cx="8512175" cy="31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4" name="Rectangle 33"/>
          <p:cNvSpPr>
            <a:spLocks noChangeArrowheads="1"/>
          </p:cNvSpPr>
          <p:nvPr/>
        </p:nvSpPr>
        <p:spPr bwMode="auto">
          <a:xfrm>
            <a:off x="2883351" y="626377"/>
            <a:ext cx="493713" cy="493713"/>
          </a:xfrm>
          <a:prstGeom prst="rect">
            <a:avLst/>
          </a:prstGeom>
          <a:solidFill>
            <a:srgbClr val="FF0000"/>
          </a:solidFill>
          <a:ln w="25400">
            <a:solidFill>
              <a:schemeClr val="tx1"/>
            </a:solidFill>
            <a:miter lim="800000"/>
            <a:headEnd/>
            <a:tailEnd/>
          </a:ln>
        </p:spPr>
        <p:txBody>
          <a:bodyPr lIns="0" tIns="0" rIns="0" bIns="0" anchor="ctr">
            <a:spAutoFit/>
          </a:bodyPr>
          <a:lstStyle/>
          <a:p>
            <a:pPr algn="ctr"/>
            <a:r>
              <a:rPr lang="en-US" sz="3200">
                <a:latin typeface="Calibri" charset="0"/>
              </a:rPr>
              <a:t>X</a:t>
            </a:r>
          </a:p>
        </p:txBody>
      </p:sp>
      <p:sp>
        <p:nvSpPr>
          <p:cNvPr id="106" name="Footer Placeholder 12"/>
          <p:cNvSpPr txBox="1">
            <a:spLocks/>
          </p:cNvSpPr>
          <p:nvPr/>
        </p:nvSpPr>
        <p:spPr>
          <a:xfrm>
            <a:off x="6742565" y="6095547"/>
            <a:ext cx="2056720" cy="37023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tx1"/>
                </a:solidFill>
              </a:rPr>
              <a:t>Slide Credit: Devi Parikh</a:t>
            </a:r>
            <a:endParaRPr lang="en-US" sz="1400" dirty="0">
              <a:solidFill>
                <a:schemeClr val="tx1"/>
              </a:solidFill>
            </a:endParaRPr>
          </a:p>
        </p:txBody>
      </p:sp>
    </p:spTree>
    <p:extLst>
      <p:ext uri="{BB962C8B-B14F-4D97-AF65-F5344CB8AC3E}">
        <p14:creationId xmlns:p14="http://schemas.microsoft.com/office/powerpoint/2010/main" val="872475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74"/>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0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3"/>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P spid="76" grpId="0" animBg="1"/>
      <p:bldP spid="76" grpId="1" animBg="1"/>
      <p:bldP spid="77" grpId="0"/>
      <p:bldP spid="81" grpId="0"/>
      <p:bldP spid="83" grpId="0" animBg="1"/>
      <p:bldP spid="102" grpId="0" animBg="1"/>
      <p:bldP spid="10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17" name="object 2"/>
          <p:cNvSpPr txBox="1">
            <a:spLocks noGrp="1"/>
          </p:cNvSpPr>
          <p:nvPr>
            <p:ph type="title"/>
          </p:nvPr>
        </p:nvSpPr>
        <p:spPr>
          <a:xfrm>
            <a:off x="375985" y="54177"/>
            <a:ext cx="7839845"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Experiments: Describe images</a:t>
            </a:r>
            <a:endParaRPr sz="2800" b="1" spc="-5" dirty="0">
              <a:solidFill>
                <a:schemeClr val="accent6"/>
              </a:solidFill>
            </a:endParaRPr>
          </a:p>
        </p:txBody>
      </p:sp>
      <p:sp>
        <p:nvSpPr>
          <p:cNvPr id="9" name="Footer Placeholder 8"/>
          <p:cNvSpPr>
            <a:spLocks noGrp="1"/>
          </p:cNvSpPr>
          <p:nvPr>
            <p:ph type="ftr" sz="quarter" idx="11"/>
          </p:nvPr>
        </p:nvSpPr>
        <p:spPr/>
        <p:txBody>
          <a:bodyPr/>
          <a:lstStyle/>
          <a:p>
            <a:r>
              <a:rPr lang="en-US" smtClean="0"/>
              <a:t>Shuangfei Fan</a:t>
            </a:r>
            <a:endParaRPr lang="en-US"/>
          </a:p>
        </p:txBody>
      </p:sp>
      <p:sp>
        <p:nvSpPr>
          <p:cNvPr id="10" name="Slide Number Placeholder 9"/>
          <p:cNvSpPr>
            <a:spLocks noGrp="1"/>
          </p:cNvSpPr>
          <p:nvPr>
            <p:ph type="sldNum" sz="quarter" idx="12"/>
          </p:nvPr>
        </p:nvSpPr>
        <p:spPr/>
        <p:txBody>
          <a:bodyPr/>
          <a:lstStyle/>
          <a:p>
            <a:fld id="{63E15ED0-6B91-3E46-8AA4-6E348A3E944A}" type="slidenum">
              <a:rPr lang="en-US" smtClean="0"/>
              <a:t>29</a:t>
            </a:fld>
            <a:endParaRPr lang="en-US"/>
          </a:p>
        </p:txBody>
      </p:sp>
      <p:sp>
        <p:nvSpPr>
          <p:cNvPr id="11" name="Date Placeholder 10"/>
          <p:cNvSpPr>
            <a:spLocks noGrp="1"/>
          </p:cNvSpPr>
          <p:nvPr>
            <p:ph type="dt" sz="half" idx="10"/>
          </p:nvPr>
        </p:nvSpPr>
        <p:spPr/>
        <p:txBody>
          <a:bodyPr/>
          <a:lstStyle/>
          <a:p>
            <a:r>
              <a:rPr lang="en-US" smtClean="0"/>
              <a:t>2/21/17</a:t>
            </a:r>
            <a:endParaRPr lang="en-US" dirty="0"/>
          </a:p>
        </p:txBody>
      </p:sp>
      <p:sp>
        <p:nvSpPr>
          <p:cNvPr id="31" name="Footer Placeholder 12"/>
          <p:cNvSpPr txBox="1">
            <a:spLocks/>
          </p:cNvSpPr>
          <p:nvPr/>
        </p:nvSpPr>
        <p:spPr>
          <a:xfrm>
            <a:off x="6742565" y="6004832"/>
            <a:ext cx="2056720" cy="37023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tx1"/>
                </a:solidFill>
              </a:rPr>
              <a:t>Slide Credit: Devi Parikh</a:t>
            </a:r>
            <a:endParaRPr lang="en-US" sz="1400" dirty="0">
              <a:solidFill>
                <a:schemeClr val="tx1"/>
              </a:solidFill>
            </a:endParaRPr>
          </a:p>
        </p:txBody>
      </p:sp>
      <p:sp>
        <p:nvSpPr>
          <p:cNvPr id="32" name="Title 1"/>
          <p:cNvSpPr txBox="1">
            <a:spLocks/>
          </p:cNvSpPr>
          <p:nvPr/>
        </p:nvSpPr>
        <p:spPr bwMode="auto">
          <a:xfrm>
            <a:off x="11113" y="859218"/>
            <a:ext cx="9132887" cy="58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Calibri" charset="0"/>
              </a:rPr>
              <a:t>Human </a:t>
            </a:r>
            <a:r>
              <a:rPr lang="en-US" dirty="0" smtClean="0">
                <a:latin typeface="Calibri" charset="0"/>
              </a:rPr>
              <a:t>Studies: Which </a:t>
            </a:r>
            <a:r>
              <a:rPr lang="en-US" dirty="0">
                <a:latin typeface="Calibri" charset="0"/>
              </a:rPr>
              <a:t>Image is Being Described?</a:t>
            </a:r>
          </a:p>
        </p:txBody>
      </p:sp>
      <p:pic>
        <p:nvPicPr>
          <p:cNvPr id="33" name="Picture 3" descr="human_study_result.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8375" y="2014538"/>
            <a:ext cx="3127375"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12"/>
          <p:cNvSpPr txBox="1">
            <a:spLocks noChangeArrowheads="1"/>
          </p:cNvSpPr>
          <p:nvPr/>
        </p:nvSpPr>
        <p:spPr bwMode="auto">
          <a:xfrm>
            <a:off x="1111701" y="2774950"/>
            <a:ext cx="3238500" cy="1477963"/>
          </a:xfrm>
          <a:prstGeom prst="rect">
            <a:avLst/>
          </a:prstGeom>
          <a:solidFill>
            <a:schemeClr val="bg1"/>
          </a:solidFill>
          <a:ln w="9525">
            <a:noFill/>
            <a:miter lim="800000"/>
            <a:headEnd/>
            <a:tailEnd/>
          </a:ln>
        </p:spPr>
        <p:txBody>
          <a:bodyPr lIns="0" tIns="0" rIns="0" bIns="0">
            <a:spAutoFit/>
          </a:bodyPr>
          <a:lstStyle/>
          <a:p>
            <a:pPr>
              <a:defRPr/>
            </a:pPr>
            <a:r>
              <a:rPr lang="en-US" sz="2400" dirty="0">
                <a:ea typeface="ＭＳ Ｐゴシック" charset="-128"/>
                <a:cs typeface="ＭＳ Ｐゴシック" charset="-128"/>
              </a:rPr>
              <a:t>18 subjects</a:t>
            </a:r>
          </a:p>
          <a:p>
            <a:pPr>
              <a:defRPr/>
            </a:pPr>
            <a:endParaRPr lang="en-US" sz="2400" dirty="0">
              <a:ea typeface="ＭＳ Ｐゴシック" charset="-128"/>
              <a:cs typeface="ＭＳ Ｐゴシック" charset="-128"/>
            </a:endParaRPr>
          </a:p>
          <a:p>
            <a:pPr>
              <a:defRPr/>
            </a:pPr>
            <a:r>
              <a:rPr lang="en-US" sz="2400" dirty="0">
                <a:ea typeface="ＭＳ Ｐゴシック" charset="-128"/>
                <a:cs typeface="ＭＳ Ｐゴシック" charset="-128"/>
              </a:rPr>
              <a:t>Test cases:</a:t>
            </a:r>
          </a:p>
          <a:p>
            <a:pPr marL="457200" indent="-457200">
              <a:buFontTx/>
              <a:buAutoNum type="arabicPlain" startAt="10"/>
              <a:defRPr/>
            </a:pPr>
            <a:r>
              <a:rPr lang="en-US" sz="2400" dirty="0">
                <a:ea typeface="ＭＳ Ｐゴシック" charset="-128"/>
                <a:cs typeface="ＭＳ Ｐゴシック" charset="-128"/>
              </a:rPr>
              <a:t>OSR, 20 </a:t>
            </a:r>
            <a:r>
              <a:rPr lang="en-US" sz="2400" dirty="0" err="1">
                <a:ea typeface="ＭＳ Ｐゴシック" charset="-128"/>
                <a:cs typeface="ＭＳ Ｐゴシック" charset="-128"/>
              </a:rPr>
              <a:t>PubFig</a:t>
            </a:r>
            <a:endParaRPr lang="en-US" sz="2400" dirty="0">
              <a:ea typeface="ＭＳ Ｐゴシック" charset="-128"/>
              <a:cs typeface="ＭＳ Ｐゴシック" charset="-128"/>
            </a:endParaRPr>
          </a:p>
        </p:txBody>
      </p:sp>
    </p:spTree>
    <p:extLst>
      <p:ext uri="{BB962C8B-B14F-4D97-AF65-F5344CB8AC3E}">
        <p14:creationId xmlns:p14="http://schemas.microsoft.com/office/powerpoint/2010/main" val="29314100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5986" y="54177"/>
            <a:ext cx="5390336"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What are Attributes</a:t>
            </a:r>
            <a:endParaRPr lang="en-US" sz="2800" b="1" spc="-5" dirty="0">
              <a:solidFill>
                <a:schemeClr val="accent6"/>
              </a:solidFill>
            </a:endParaRPr>
          </a:p>
        </p:txBody>
      </p:sp>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3" name="TextBox 2"/>
          <p:cNvSpPr txBox="1"/>
          <p:nvPr/>
        </p:nvSpPr>
        <p:spPr>
          <a:xfrm>
            <a:off x="-1185333" y="1964267"/>
            <a:ext cx="184666" cy="369332"/>
          </a:xfrm>
          <a:prstGeom prst="rect">
            <a:avLst/>
          </a:prstGeom>
          <a:noFill/>
        </p:spPr>
        <p:txBody>
          <a:bodyPr wrap="none" rtlCol="0">
            <a:spAutoFit/>
          </a:bodyPr>
          <a:lstStyle/>
          <a:p>
            <a:endParaRPr lang="en-US" dirty="0"/>
          </a:p>
        </p:txBody>
      </p:sp>
      <p:sp>
        <p:nvSpPr>
          <p:cNvPr id="10" name="Rectangle 9"/>
          <p:cNvSpPr/>
          <p:nvPr/>
        </p:nvSpPr>
        <p:spPr>
          <a:xfrm>
            <a:off x="457200" y="1305893"/>
            <a:ext cx="6808669" cy="4893647"/>
          </a:xfrm>
          <a:prstGeom prst="rect">
            <a:avLst/>
          </a:prstGeom>
        </p:spPr>
        <p:txBody>
          <a:bodyPr wrap="square">
            <a:spAutoFit/>
          </a:bodyPr>
          <a:lstStyle/>
          <a:p>
            <a:pPr marL="285750" indent="-285750">
              <a:buFont typeface="Wingdings" charset="2"/>
              <a:buChar char="v"/>
            </a:pPr>
            <a:r>
              <a:rPr lang="en-US" sz="2400" dirty="0" smtClean="0"/>
              <a:t>Low-level concepts: features</a:t>
            </a:r>
            <a:endParaRPr lang="en-US" sz="2400" dirty="0" smtClean="0"/>
          </a:p>
          <a:p>
            <a:endParaRPr lang="en-US" sz="2400" dirty="0"/>
          </a:p>
          <a:p>
            <a:pPr marL="285750" indent="-285750">
              <a:buFont typeface="Wingdings" charset="2"/>
              <a:buChar char="v"/>
            </a:pPr>
            <a:r>
              <a:rPr lang="en-US" sz="2400" dirty="0" smtClean="0"/>
              <a:t>High-level concepts: labels, categories   </a:t>
            </a:r>
            <a:endParaRPr lang="en-US" sz="2400" dirty="0" smtClean="0"/>
          </a:p>
          <a:p>
            <a:pPr marL="285750" indent="-285750">
              <a:buFont typeface="Wingdings" charset="2"/>
              <a:buChar char="v"/>
            </a:pPr>
            <a:endParaRPr lang="en-US" sz="2400" dirty="0"/>
          </a:p>
          <a:p>
            <a:pPr marL="285750" indent="-285750">
              <a:buFont typeface="Wingdings" charset="2"/>
              <a:buChar char="v"/>
            </a:pPr>
            <a:r>
              <a:rPr lang="en-US" sz="2400" dirty="0" smtClean="0"/>
              <a:t>Mid-level concepts: attributes</a:t>
            </a:r>
          </a:p>
          <a:p>
            <a:pPr marL="285750" indent="-285750">
              <a:buFont typeface="Wingdings" charset="2"/>
              <a:buChar char="v"/>
            </a:pPr>
            <a:endParaRPr lang="en-US" sz="2400" dirty="0"/>
          </a:p>
          <a:p>
            <a:pPr marL="742950" lvl="1" indent="-285750">
              <a:buFont typeface="Wingdings" charset="2"/>
              <a:buChar char="v"/>
            </a:pPr>
            <a:r>
              <a:rPr lang="en-US" sz="2400" dirty="0" smtClean="0"/>
              <a:t>Shared across categories</a:t>
            </a:r>
          </a:p>
          <a:p>
            <a:pPr marL="742950" lvl="1" indent="-285750">
              <a:buFont typeface="Wingdings" charset="2"/>
              <a:buChar char="v"/>
            </a:pPr>
            <a:endParaRPr lang="en-US" sz="2400" dirty="0" smtClean="0"/>
          </a:p>
          <a:p>
            <a:pPr marL="742950" lvl="1" indent="-285750">
              <a:buFont typeface="Wingdings" charset="2"/>
              <a:buChar char="v"/>
            </a:pPr>
            <a:r>
              <a:rPr lang="en-US" sz="2400" dirty="0" smtClean="0"/>
              <a:t>Have semantic meanings</a:t>
            </a:r>
          </a:p>
          <a:p>
            <a:pPr marL="742950" lvl="1" indent="-285750">
              <a:buFont typeface="Wingdings" charset="2"/>
              <a:buChar char="v"/>
            </a:pPr>
            <a:endParaRPr lang="en-US" sz="2400" dirty="0"/>
          </a:p>
          <a:p>
            <a:pPr marL="742950" lvl="1" indent="-285750">
              <a:buFont typeface="Wingdings" charset="2"/>
              <a:buChar char="v"/>
            </a:pPr>
            <a:r>
              <a:rPr lang="en-US" sz="2400" dirty="0" smtClean="0"/>
              <a:t>Visual concepts (machine detectable)</a:t>
            </a:r>
          </a:p>
          <a:p>
            <a:pPr lvl="1"/>
            <a:endParaRPr lang="en-US" sz="2400" dirty="0" smtClean="0"/>
          </a:p>
          <a:p>
            <a:endParaRPr lang="en-US" sz="2400" dirty="0"/>
          </a:p>
        </p:txBody>
      </p:sp>
      <p:sp>
        <p:nvSpPr>
          <p:cNvPr id="13" name="Footer Placeholder 12"/>
          <p:cNvSpPr>
            <a:spLocks noGrp="1"/>
          </p:cNvSpPr>
          <p:nvPr>
            <p:ph type="ftr" sz="quarter" idx="11"/>
          </p:nvPr>
        </p:nvSpPr>
        <p:spPr/>
        <p:txBody>
          <a:bodyPr/>
          <a:lstStyle/>
          <a:p>
            <a:r>
              <a:rPr lang="en-US" smtClean="0"/>
              <a:t>Shuangfei Fan</a:t>
            </a:r>
            <a:endParaRPr lang="en-US"/>
          </a:p>
        </p:txBody>
      </p:sp>
      <p:sp>
        <p:nvSpPr>
          <p:cNvPr id="14" name="Slide Number Placeholder 13"/>
          <p:cNvSpPr>
            <a:spLocks noGrp="1"/>
          </p:cNvSpPr>
          <p:nvPr>
            <p:ph type="sldNum" sz="quarter" idx="12"/>
          </p:nvPr>
        </p:nvSpPr>
        <p:spPr/>
        <p:txBody>
          <a:bodyPr/>
          <a:lstStyle/>
          <a:p>
            <a:fld id="{63E15ED0-6B91-3E46-8AA4-6E348A3E944A}" type="slidenum">
              <a:rPr lang="en-US" smtClean="0"/>
              <a:t>3</a:t>
            </a:fld>
            <a:endParaRPr lang="en-US"/>
          </a:p>
        </p:txBody>
      </p:sp>
      <p:sp>
        <p:nvSpPr>
          <p:cNvPr id="15" name="Date Placeholder 14"/>
          <p:cNvSpPr>
            <a:spLocks noGrp="1"/>
          </p:cNvSpPr>
          <p:nvPr>
            <p:ph type="dt" sz="half" idx="10"/>
          </p:nvPr>
        </p:nvSpPr>
        <p:spPr/>
        <p:txBody>
          <a:bodyPr/>
          <a:lstStyle/>
          <a:p>
            <a:r>
              <a:rPr lang="en-US" smtClean="0"/>
              <a:t>2/21/17</a:t>
            </a:r>
            <a:endParaRPr lang="en-US"/>
          </a:p>
        </p:txBody>
      </p:sp>
      <p:pic>
        <p:nvPicPr>
          <p:cNvPr id="19" name="Picture 18" descr="Screen Shot 2017-02-17 at 2.53.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428" y="4809390"/>
            <a:ext cx="1348014" cy="1338717"/>
          </a:xfrm>
          <a:prstGeom prst="rect">
            <a:avLst/>
          </a:prstGeom>
        </p:spPr>
      </p:pic>
      <p:pic>
        <p:nvPicPr>
          <p:cNvPr id="22" name="Picture 21" descr="Screen Shot 2017-02-17 at 2.54.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104" y="1019432"/>
            <a:ext cx="2315529" cy="908155"/>
          </a:xfrm>
          <a:prstGeom prst="rect">
            <a:avLst/>
          </a:prstGeom>
        </p:spPr>
      </p:pic>
      <p:sp>
        <p:nvSpPr>
          <p:cNvPr id="23" name="TextBox 22"/>
          <p:cNvSpPr txBox="1"/>
          <p:nvPr/>
        </p:nvSpPr>
        <p:spPr>
          <a:xfrm>
            <a:off x="7358808" y="2516165"/>
            <a:ext cx="703813" cy="523220"/>
          </a:xfrm>
          <a:prstGeom prst="rect">
            <a:avLst/>
          </a:prstGeom>
          <a:noFill/>
          <a:ln w="38100" cmpd="sng">
            <a:solidFill>
              <a:srgbClr val="F79646"/>
            </a:solidFill>
          </a:ln>
        </p:spPr>
        <p:txBody>
          <a:bodyPr wrap="none" rtlCol="0">
            <a:spAutoFit/>
          </a:bodyPr>
          <a:lstStyle/>
          <a:p>
            <a:r>
              <a:rPr lang="en-US" sz="2800" dirty="0" smtClean="0"/>
              <a:t>fish</a:t>
            </a:r>
            <a:endParaRPr lang="en-US" sz="2800" dirty="0"/>
          </a:p>
        </p:txBody>
      </p:sp>
      <p:sp>
        <p:nvSpPr>
          <p:cNvPr id="24" name="TextBox 23"/>
          <p:cNvSpPr txBox="1"/>
          <p:nvPr/>
        </p:nvSpPr>
        <p:spPr>
          <a:xfrm>
            <a:off x="6344652" y="3615285"/>
            <a:ext cx="2752061" cy="461665"/>
          </a:xfrm>
          <a:prstGeom prst="rect">
            <a:avLst/>
          </a:prstGeom>
          <a:noFill/>
          <a:ln w="38100" cmpd="sng">
            <a:solidFill>
              <a:srgbClr val="F79646"/>
            </a:solidFill>
          </a:ln>
        </p:spPr>
        <p:txBody>
          <a:bodyPr wrap="square" rtlCol="0">
            <a:spAutoFit/>
          </a:bodyPr>
          <a:lstStyle/>
          <a:p>
            <a:r>
              <a:rPr lang="en-US" sz="2400" dirty="0" smtClean="0"/>
              <a:t>  Red, small,  has tail</a:t>
            </a:r>
            <a:endParaRPr lang="en-US" sz="2400" dirty="0"/>
          </a:p>
        </p:txBody>
      </p:sp>
      <p:cxnSp>
        <p:nvCxnSpPr>
          <p:cNvPr id="26" name="Straight Arrow Connector 25"/>
          <p:cNvCxnSpPr>
            <a:stCxn id="19" idx="0"/>
            <a:endCxn id="24" idx="2"/>
          </p:cNvCxnSpPr>
          <p:nvPr/>
        </p:nvCxnSpPr>
        <p:spPr>
          <a:xfrm flipV="1">
            <a:off x="7713435" y="4076950"/>
            <a:ext cx="7248" cy="7324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4" idx="0"/>
            <a:endCxn id="23" idx="2"/>
          </p:cNvCxnSpPr>
          <p:nvPr/>
        </p:nvCxnSpPr>
        <p:spPr>
          <a:xfrm flipH="1" flipV="1">
            <a:off x="7710715" y="3039385"/>
            <a:ext cx="9968" cy="5759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26666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
                                            <p:txEl>
                                              <p:pRg st="6" end="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
                                            <p:txEl>
                                              <p:pRg st="8" end="8"/>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12" y="84954"/>
            <a:ext cx="2195276" cy="464770"/>
          </a:xfrm>
          <a:prstGeom prst="rect">
            <a:avLst/>
          </a:prstGeom>
        </p:spPr>
        <p:txBody>
          <a:bodyPr vert="horz" wrap="square" lIns="0" tIns="94515" rIns="0" bIns="0" rtlCol="0">
            <a:spAutoFit/>
          </a:bodyPr>
          <a:lstStyle/>
          <a:p>
            <a:pPr marL="1905">
              <a:lnSpc>
                <a:spcPct val="100000"/>
              </a:lnSpc>
            </a:pPr>
            <a:r>
              <a:rPr sz="2400" b="1" spc="-5" dirty="0" smtClean="0">
                <a:solidFill>
                  <a:schemeClr val="accent6"/>
                </a:solidFill>
              </a:rPr>
              <a:t>O</a:t>
            </a:r>
            <a:r>
              <a:rPr lang="en-US" sz="2400" b="1" spc="-5" dirty="0" smtClean="0">
                <a:solidFill>
                  <a:schemeClr val="accent6"/>
                </a:solidFill>
              </a:rPr>
              <a:t>VERVIEW</a:t>
            </a:r>
            <a:endParaRPr sz="2400" b="1" spc="-5" dirty="0">
              <a:solidFill>
                <a:schemeClr val="accent6"/>
              </a:solidFill>
            </a:endParaRPr>
          </a:p>
        </p:txBody>
      </p:sp>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5" name="Footer Placeholder 4"/>
          <p:cNvSpPr>
            <a:spLocks noGrp="1"/>
          </p:cNvSpPr>
          <p:nvPr>
            <p:ph type="ftr" sz="quarter" idx="11"/>
          </p:nvPr>
        </p:nvSpPr>
        <p:spPr/>
        <p:txBody>
          <a:bodyPr/>
          <a:lstStyle/>
          <a:p>
            <a:r>
              <a:rPr lang="en-US" smtClean="0"/>
              <a:t>Shuangfei Fan</a:t>
            </a:r>
            <a:endParaRPr lang="en-US"/>
          </a:p>
        </p:txBody>
      </p:sp>
      <p:sp>
        <p:nvSpPr>
          <p:cNvPr id="9" name="Slide Number Placeholder 8"/>
          <p:cNvSpPr>
            <a:spLocks noGrp="1"/>
          </p:cNvSpPr>
          <p:nvPr>
            <p:ph type="sldNum" sz="quarter" idx="12"/>
          </p:nvPr>
        </p:nvSpPr>
        <p:spPr/>
        <p:txBody>
          <a:bodyPr/>
          <a:lstStyle/>
          <a:p>
            <a:fld id="{63E15ED0-6B91-3E46-8AA4-6E348A3E944A}" type="slidenum">
              <a:rPr lang="en-US" smtClean="0"/>
              <a:t>30</a:t>
            </a:fld>
            <a:endParaRPr lang="en-US"/>
          </a:p>
        </p:txBody>
      </p:sp>
      <p:sp>
        <p:nvSpPr>
          <p:cNvPr id="10" name="Date Placeholder 9"/>
          <p:cNvSpPr>
            <a:spLocks noGrp="1"/>
          </p:cNvSpPr>
          <p:nvPr>
            <p:ph type="dt" sz="half" idx="10"/>
          </p:nvPr>
        </p:nvSpPr>
        <p:spPr/>
        <p:txBody>
          <a:bodyPr/>
          <a:lstStyle/>
          <a:p>
            <a:r>
              <a:rPr lang="en-US" smtClean="0"/>
              <a:t>2/21/17</a:t>
            </a:r>
            <a:endParaRPr lang="en-US"/>
          </a:p>
        </p:txBody>
      </p:sp>
      <p:sp>
        <p:nvSpPr>
          <p:cNvPr id="11" name="object 3"/>
          <p:cNvSpPr txBox="1"/>
          <p:nvPr/>
        </p:nvSpPr>
        <p:spPr>
          <a:xfrm>
            <a:off x="501951" y="1049251"/>
            <a:ext cx="6936357" cy="4722523"/>
          </a:xfrm>
          <a:prstGeom prst="rect">
            <a:avLst/>
          </a:prstGeom>
        </p:spPr>
        <p:txBody>
          <a:bodyPr vert="horz" wrap="square" lIns="0" tIns="0" rIns="0" bIns="0" rtlCol="0">
            <a:spAutoFit/>
          </a:bodyPr>
          <a:lstStyle/>
          <a:p>
            <a:pPr marL="355600" indent="-342900">
              <a:lnSpc>
                <a:spcPct val="100000"/>
              </a:lnSpc>
              <a:buFont typeface="Wingdings" charset="2"/>
              <a:buChar char="Ø"/>
            </a:pPr>
            <a:r>
              <a:rPr lang="en-US" sz="2400" b="1" spc="-5" dirty="0">
                <a:solidFill>
                  <a:schemeClr val="bg1">
                    <a:lumMod val="65000"/>
                  </a:schemeClr>
                </a:solidFill>
                <a:latin typeface="Arial"/>
                <a:cs typeface="Arial"/>
              </a:rPr>
              <a:t>Introduction</a:t>
            </a:r>
            <a:endParaRPr sz="2400" b="1" spc="-5" dirty="0">
              <a:solidFill>
                <a:schemeClr val="bg1">
                  <a:lumMod val="65000"/>
                </a:schemeClr>
              </a:solidFill>
              <a:latin typeface="Arial"/>
              <a:cs typeface="Arial"/>
            </a:endParaRPr>
          </a:p>
          <a:p>
            <a:pPr marL="355600" marR="5080" indent="-342900">
              <a:lnSpc>
                <a:spcPct val="199200"/>
              </a:lnSpc>
              <a:buFont typeface="Wingdings" charset="2"/>
              <a:buChar char="Ø"/>
            </a:pPr>
            <a:r>
              <a:rPr lang="en-US" sz="2400" b="1" spc="-5" dirty="0" smtClean="0">
                <a:solidFill>
                  <a:schemeClr val="bg1">
                    <a:lumMod val="65000"/>
                  </a:schemeClr>
                </a:solidFill>
                <a:latin typeface="Arial"/>
                <a:cs typeface="Arial"/>
              </a:rPr>
              <a:t>Learning Relative Attributes</a:t>
            </a:r>
          </a:p>
          <a:p>
            <a:pPr marL="355600" marR="5080" indent="-342900">
              <a:lnSpc>
                <a:spcPct val="199200"/>
              </a:lnSpc>
              <a:buFont typeface="Wingdings" charset="2"/>
              <a:buChar char="Ø"/>
            </a:pPr>
            <a:r>
              <a:rPr lang="en-US" sz="2400" b="1" spc="-5" dirty="0">
                <a:solidFill>
                  <a:schemeClr val="bg1">
                    <a:lumMod val="65000"/>
                  </a:schemeClr>
                </a:solidFill>
                <a:latin typeface="Arial"/>
                <a:cs typeface="Arial"/>
              </a:rPr>
              <a:t>Relative Zero-shot Learning</a:t>
            </a:r>
          </a:p>
          <a:p>
            <a:pPr marL="355600" marR="5080" indent="-342900">
              <a:lnSpc>
                <a:spcPct val="199200"/>
              </a:lnSpc>
              <a:buFont typeface="Wingdings" charset="2"/>
              <a:buChar char="Ø"/>
            </a:pPr>
            <a:r>
              <a:rPr lang="en-US" sz="2400" b="1" spc="-5" dirty="0">
                <a:solidFill>
                  <a:schemeClr val="bg1">
                    <a:lumMod val="65000"/>
                  </a:schemeClr>
                </a:solidFill>
                <a:latin typeface="Arial"/>
                <a:cs typeface="Arial"/>
              </a:rPr>
              <a:t>Automatic </a:t>
            </a:r>
            <a:r>
              <a:rPr lang="en-US" sz="2400" b="1" spc="-5" dirty="0">
                <a:solidFill>
                  <a:schemeClr val="bg1">
                    <a:lumMod val="65000"/>
                  </a:schemeClr>
                </a:solidFill>
                <a:latin typeface="Arial"/>
                <a:cs typeface="Arial"/>
              </a:rPr>
              <a:t>Relative Image </a:t>
            </a:r>
            <a:r>
              <a:rPr lang="en-US" sz="2400" b="1" spc="-5" dirty="0" smtClean="0">
                <a:solidFill>
                  <a:schemeClr val="bg1">
                    <a:lumMod val="65000"/>
                  </a:schemeClr>
                </a:solidFill>
                <a:latin typeface="Arial"/>
                <a:cs typeface="Arial"/>
              </a:rPr>
              <a:t>Description</a:t>
            </a:r>
            <a:endParaRPr lang="en-US" sz="2400" b="1" spc="-5" dirty="0" smtClean="0">
              <a:solidFill>
                <a:srgbClr val="A6A6A6"/>
              </a:solidFill>
              <a:latin typeface="Arial"/>
              <a:cs typeface="Arial"/>
            </a:endParaRPr>
          </a:p>
          <a:p>
            <a:pPr marL="355600" marR="5080" indent="-342900">
              <a:lnSpc>
                <a:spcPct val="199200"/>
              </a:lnSpc>
              <a:buFont typeface="Wingdings" charset="2"/>
              <a:buChar char="Ø"/>
            </a:pPr>
            <a:r>
              <a:rPr lang="en-US" sz="2400" b="1" spc="-5" dirty="0" smtClean="0">
                <a:solidFill>
                  <a:srgbClr val="A6A6A6"/>
                </a:solidFill>
                <a:latin typeface="Arial"/>
                <a:cs typeface="Arial"/>
              </a:rPr>
              <a:t>Datasets</a:t>
            </a:r>
            <a:endParaRPr lang="en-US" sz="2400" b="1" spc="-5" dirty="0" smtClean="0">
              <a:solidFill>
                <a:srgbClr val="A6A6A6"/>
              </a:solidFill>
              <a:latin typeface="Arial"/>
              <a:cs typeface="Arial"/>
            </a:endParaRPr>
          </a:p>
          <a:p>
            <a:pPr marL="355600" marR="5080" indent="-342900">
              <a:lnSpc>
                <a:spcPct val="199200"/>
              </a:lnSpc>
              <a:buFont typeface="Wingdings" charset="2"/>
              <a:buChar char="Ø"/>
            </a:pPr>
            <a:r>
              <a:rPr lang="en-US" sz="2400" b="1" spc="-5" dirty="0" smtClean="0">
                <a:solidFill>
                  <a:srgbClr val="A6A6A6"/>
                </a:solidFill>
                <a:latin typeface="Arial"/>
                <a:cs typeface="Arial"/>
              </a:rPr>
              <a:t>Experiments</a:t>
            </a:r>
          </a:p>
          <a:p>
            <a:pPr marL="355600" marR="5080" indent="-342900">
              <a:lnSpc>
                <a:spcPct val="199200"/>
              </a:lnSpc>
              <a:buFont typeface="Wingdings" charset="2"/>
              <a:buChar char="Ø"/>
            </a:pPr>
            <a:r>
              <a:rPr lang="en-US" sz="2400" b="1" spc="-5" dirty="0">
                <a:solidFill>
                  <a:srgbClr val="695D46"/>
                </a:solidFill>
                <a:latin typeface="Arial"/>
                <a:cs typeface="Arial"/>
              </a:rPr>
              <a:t>Con</a:t>
            </a:r>
            <a:r>
              <a:rPr lang="en-US" sz="2400" b="1" spc="-5" dirty="0">
                <a:solidFill>
                  <a:srgbClr val="695D46"/>
                </a:solidFill>
                <a:latin typeface="Arial"/>
                <a:cs typeface="Arial"/>
              </a:rPr>
              <a:t>clusion</a:t>
            </a:r>
          </a:p>
        </p:txBody>
      </p:sp>
    </p:spTree>
    <p:extLst>
      <p:ext uri="{BB962C8B-B14F-4D97-AF65-F5344CB8AC3E}">
        <p14:creationId xmlns:p14="http://schemas.microsoft.com/office/powerpoint/2010/main" val="228203099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5986" y="54177"/>
            <a:ext cx="2195276" cy="526325"/>
          </a:xfrm>
          <a:prstGeom prst="rect">
            <a:avLst/>
          </a:prstGeom>
        </p:spPr>
        <p:txBody>
          <a:bodyPr vert="horz" wrap="square" lIns="0" tIns="94515" rIns="0" bIns="0" rtlCol="0">
            <a:spAutoFit/>
          </a:bodyPr>
          <a:lstStyle/>
          <a:p>
            <a:pPr marL="1905" algn="l">
              <a:lnSpc>
                <a:spcPct val="100000"/>
              </a:lnSpc>
            </a:pPr>
            <a:r>
              <a:rPr lang="en-US" sz="2800" b="1" spc="-5" dirty="0" smtClean="0">
                <a:solidFill>
                  <a:schemeClr val="accent6"/>
                </a:solidFill>
              </a:rPr>
              <a:t>Conclusion</a:t>
            </a:r>
            <a:endParaRPr sz="2800" b="1" spc="-5" dirty="0">
              <a:solidFill>
                <a:schemeClr val="accent6"/>
              </a:solidFill>
            </a:endParaRPr>
          </a:p>
        </p:txBody>
      </p:sp>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3" name="TextBox 2"/>
          <p:cNvSpPr txBox="1"/>
          <p:nvPr/>
        </p:nvSpPr>
        <p:spPr>
          <a:xfrm>
            <a:off x="-1185333" y="1964267"/>
            <a:ext cx="184666" cy="369332"/>
          </a:xfrm>
          <a:prstGeom prst="rect">
            <a:avLst/>
          </a:prstGeom>
          <a:noFill/>
        </p:spPr>
        <p:txBody>
          <a:bodyPr wrap="none" rtlCol="0">
            <a:spAutoFit/>
          </a:bodyPr>
          <a:lstStyle/>
          <a:p>
            <a:endParaRPr lang="en-US" dirty="0"/>
          </a:p>
        </p:txBody>
      </p:sp>
      <p:sp>
        <p:nvSpPr>
          <p:cNvPr id="13" name="Footer Placeholder 12"/>
          <p:cNvSpPr>
            <a:spLocks noGrp="1"/>
          </p:cNvSpPr>
          <p:nvPr>
            <p:ph type="ftr" sz="quarter" idx="11"/>
          </p:nvPr>
        </p:nvSpPr>
        <p:spPr/>
        <p:txBody>
          <a:bodyPr/>
          <a:lstStyle/>
          <a:p>
            <a:r>
              <a:rPr lang="en-US" smtClean="0"/>
              <a:t>Shuangfei Fan</a:t>
            </a:r>
            <a:endParaRPr lang="en-US"/>
          </a:p>
        </p:txBody>
      </p:sp>
      <p:sp>
        <p:nvSpPr>
          <p:cNvPr id="14" name="Slide Number Placeholder 13"/>
          <p:cNvSpPr>
            <a:spLocks noGrp="1"/>
          </p:cNvSpPr>
          <p:nvPr>
            <p:ph type="sldNum" sz="quarter" idx="12"/>
          </p:nvPr>
        </p:nvSpPr>
        <p:spPr/>
        <p:txBody>
          <a:bodyPr/>
          <a:lstStyle/>
          <a:p>
            <a:fld id="{63E15ED0-6B91-3E46-8AA4-6E348A3E944A}" type="slidenum">
              <a:rPr lang="en-US" smtClean="0"/>
              <a:t>31</a:t>
            </a:fld>
            <a:endParaRPr lang="en-US"/>
          </a:p>
        </p:txBody>
      </p:sp>
      <p:sp>
        <p:nvSpPr>
          <p:cNvPr id="15" name="Date Placeholder 14"/>
          <p:cNvSpPr>
            <a:spLocks noGrp="1"/>
          </p:cNvSpPr>
          <p:nvPr>
            <p:ph type="dt" sz="half" idx="10"/>
          </p:nvPr>
        </p:nvSpPr>
        <p:spPr/>
        <p:txBody>
          <a:bodyPr/>
          <a:lstStyle/>
          <a:p>
            <a:r>
              <a:rPr lang="en-US" smtClean="0"/>
              <a:t>2/21/17</a:t>
            </a:r>
            <a:endParaRPr lang="en-US"/>
          </a:p>
        </p:txBody>
      </p:sp>
      <p:sp>
        <p:nvSpPr>
          <p:cNvPr id="17" name="Slide Number Placeholder 24"/>
          <p:cNvSpPr txBox="1">
            <a:spLocks/>
          </p:cNvSpPr>
          <p:nvPr/>
        </p:nvSpPr>
        <p:spPr>
          <a:xfrm>
            <a:off x="6553200" y="6357938"/>
            <a:ext cx="2133600" cy="365125"/>
          </a:xfrm>
          <a:prstGeom prst="rect">
            <a:avLst/>
          </a:prstGeom>
        </p:spPr>
        <p:txBody>
          <a:bodyPr vert="horz" lIns="91440" tIns="45720" rIns="91440" bIns="45720" rtlCol="0" anchor="ctr"/>
          <a:lstStyle>
            <a:defPPr>
              <a:defRPr lang="en-US"/>
            </a:defPPr>
            <a:lvl1pPr marL="0" algn="r" defTabSz="457200" rtl="0" eaLnBrk="0" latinLnBrk="0" hangingPunct="0">
              <a:defRPr sz="2400" kern="1200">
                <a:solidFill>
                  <a:schemeClr val="tx1"/>
                </a:solidFill>
                <a:latin typeface="Arial" charset="0"/>
                <a:ea typeface="ＭＳ Ｐゴシック" charset="0"/>
                <a:cs typeface="ＭＳ Ｐゴシック" charset="0"/>
              </a:defRPr>
            </a:lvl1pPr>
            <a:lvl2pPr marL="37931725" indent="-37474525" algn="l" defTabSz="457200" rtl="0" eaLnBrk="0" latinLnBrk="0" hangingPunct="0">
              <a:defRPr sz="2400" kern="1200">
                <a:solidFill>
                  <a:schemeClr val="tx1"/>
                </a:solidFill>
                <a:latin typeface="Arial" charset="0"/>
                <a:ea typeface="ＭＳ Ｐゴシック" charset="0"/>
                <a:cs typeface="+mn-cs"/>
              </a:defRPr>
            </a:lvl2pPr>
            <a:lvl3pPr marL="914400" algn="l" defTabSz="457200" rtl="0" eaLnBrk="0" latinLnBrk="0" hangingPunct="0">
              <a:defRPr sz="2400" kern="1200">
                <a:solidFill>
                  <a:schemeClr val="tx1"/>
                </a:solidFill>
                <a:latin typeface="Arial" charset="0"/>
                <a:ea typeface="ＭＳ Ｐゴシック" charset="0"/>
                <a:cs typeface="+mn-cs"/>
              </a:defRPr>
            </a:lvl3pPr>
            <a:lvl4pPr marL="1371600" algn="l" defTabSz="457200" rtl="0" eaLnBrk="0" latinLnBrk="0" hangingPunct="0">
              <a:defRPr sz="2400" kern="1200">
                <a:solidFill>
                  <a:schemeClr val="tx1"/>
                </a:solidFill>
                <a:latin typeface="Arial" charset="0"/>
                <a:ea typeface="ＭＳ Ｐゴシック" charset="0"/>
                <a:cs typeface="+mn-cs"/>
              </a:defRPr>
            </a:lvl4pPr>
            <a:lvl5pPr marL="1828800" algn="l" defTabSz="457200" rtl="0" eaLnBrk="0" latinLnBrk="0" hangingPunct="0">
              <a:defRPr sz="2400" kern="1200">
                <a:solidFill>
                  <a:schemeClr val="tx1"/>
                </a:solidFill>
                <a:latin typeface="Arial" charset="0"/>
                <a:ea typeface="ＭＳ Ｐゴシック" charset="0"/>
                <a:cs typeface="+mn-cs"/>
              </a:defRPr>
            </a:lvl5pPr>
            <a:lvl6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eaLnBrk="1" hangingPunct="1"/>
            <a:fld id="{6DDBB416-6B89-0044-8829-7F5F29AD11C2}" type="slidenum">
              <a:rPr lang="en-US" sz="1200" smtClean="0">
                <a:solidFill>
                  <a:srgbClr val="898989"/>
                </a:solidFill>
                <a:latin typeface="Calibri" charset="0"/>
              </a:rPr>
              <a:pPr eaLnBrk="1" hangingPunct="1"/>
              <a:t>31</a:t>
            </a:fld>
            <a:endParaRPr lang="en-US" sz="1200">
              <a:solidFill>
                <a:srgbClr val="898989"/>
              </a:solidFill>
              <a:latin typeface="Calibri" charset="0"/>
            </a:endParaRPr>
          </a:p>
        </p:txBody>
      </p:sp>
      <p:sp>
        <p:nvSpPr>
          <p:cNvPr id="80" name="Slide Number Placeholder 54"/>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0" latinLnBrk="0" hangingPunct="0">
              <a:defRPr sz="2400" kern="1200">
                <a:solidFill>
                  <a:schemeClr val="tx1"/>
                </a:solidFill>
                <a:latin typeface="Arial" charset="0"/>
                <a:ea typeface="ＭＳ Ｐゴシック" charset="0"/>
                <a:cs typeface="ＭＳ Ｐゴシック" charset="0"/>
              </a:defRPr>
            </a:lvl1pPr>
            <a:lvl2pPr marL="37931725" indent="-37474525" algn="l" defTabSz="457200" rtl="0" eaLnBrk="0" latinLnBrk="0" hangingPunct="0">
              <a:defRPr sz="2400" kern="1200">
                <a:solidFill>
                  <a:schemeClr val="tx1"/>
                </a:solidFill>
                <a:latin typeface="Arial" charset="0"/>
                <a:ea typeface="ＭＳ Ｐゴシック" charset="0"/>
                <a:cs typeface="+mn-cs"/>
              </a:defRPr>
            </a:lvl2pPr>
            <a:lvl3pPr marL="914400" algn="l" defTabSz="457200" rtl="0" eaLnBrk="0" latinLnBrk="0" hangingPunct="0">
              <a:defRPr sz="2400" kern="1200">
                <a:solidFill>
                  <a:schemeClr val="tx1"/>
                </a:solidFill>
                <a:latin typeface="Arial" charset="0"/>
                <a:ea typeface="ＭＳ Ｐゴシック" charset="0"/>
                <a:cs typeface="+mn-cs"/>
              </a:defRPr>
            </a:lvl3pPr>
            <a:lvl4pPr marL="1371600" algn="l" defTabSz="457200" rtl="0" eaLnBrk="0" latinLnBrk="0" hangingPunct="0">
              <a:defRPr sz="2400" kern="1200">
                <a:solidFill>
                  <a:schemeClr val="tx1"/>
                </a:solidFill>
                <a:latin typeface="Arial" charset="0"/>
                <a:ea typeface="ＭＳ Ｐゴシック" charset="0"/>
                <a:cs typeface="+mn-cs"/>
              </a:defRPr>
            </a:lvl4pPr>
            <a:lvl5pPr marL="1828800" algn="l" defTabSz="457200" rtl="0" eaLnBrk="0" latinLnBrk="0" hangingPunct="0">
              <a:defRPr sz="2400" kern="1200">
                <a:solidFill>
                  <a:schemeClr val="tx1"/>
                </a:solidFill>
                <a:latin typeface="Arial" charset="0"/>
                <a:ea typeface="ＭＳ Ｐゴシック" charset="0"/>
                <a:cs typeface="+mn-cs"/>
              </a:defRPr>
            </a:lvl5pPr>
            <a:lvl6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eaLnBrk="1" hangingPunct="1"/>
            <a:fld id="{434DDA79-723C-4E40-99D0-CA1D0D915EF3}" type="slidenum">
              <a:rPr lang="en-US" sz="1200" smtClean="0">
                <a:solidFill>
                  <a:srgbClr val="898989"/>
                </a:solidFill>
                <a:latin typeface="Calibri" charset="0"/>
              </a:rPr>
              <a:pPr eaLnBrk="1" hangingPunct="1"/>
              <a:t>31</a:t>
            </a:fld>
            <a:endParaRPr lang="en-US" sz="1200">
              <a:solidFill>
                <a:srgbClr val="898989"/>
              </a:solidFill>
              <a:latin typeface="Calibri" charset="0"/>
            </a:endParaRPr>
          </a:p>
        </p:txBody>
      </p:sp>
      <p:sp>
        <p:nvSpPr>
          <p:cNvPr id="23" name="Content Placeholder 2"/>
          <p:cNvSpPr>
            <a:spLocks noGrp="1"/>
          </p:cNvSpPr>
          <p:nvPr>
            <p:ph idx="1"/>
          </p:nvPr>
        </p:nvSpPr>
        <p:spPr>
          <a:xfrm>
            <a:off x="457200" y="1025716"/>
            <a:ext cx="8509000" cy="4525963"/>
          </a:xfrm>
        </p:spPr>
        <p:txBody>
          <a:bodyPr>
            <a:normAutofit/>
          </a:bodyPr>
          <a:lstStyle/>
          <a:p>
            <a:pPr eaLnBrk="1" hangingPunct="1"/>
            <a:r>
              <a:rPr lang="en-US" sz="2400" dirty="0">
                <a:latin typeface="Calibri" charset="0"/>
                <a:ea typeface="ＭＳ Ｐゴシック" charset="0"/>
                <a:cs typeface="ＭＳ Ｐゴシック" charset="0"/>
              </a:rPr>
              <a:t>Relative attributes</a:t>
            </a:r>
          </a:p>
          <a:p>
            <a:pPr lvl="1" eaLnBrk="1" hangingPunct="1"/>
            <a:r>
              <a:rPr lang="en-US" sz="2400" dirty="0">
                <a:latin typeface="Calibri" charset="0"/>
                <a:ea typeface="ＭＳ Ｐゴシック" charset="0"/>
              </a:rPr>
              <a:t>Allow relating images and categories to each other</a:t>
            </a:r>
          </a:p>
          <a:p>
            <a:pPr lvl="1" eaLnBrk="1" hangingPunct="1"/>
            <a:r>
              <a:rPr lang="en-US" sz="2400" dirty="0">
                <a:latin typeface="Calibri" charset="0"/>
                <a:ea typeface="ＭＳ Ｐゴシック" charset="0"/>
              </a:rPr>
              <a:t>Learn ranking function for each </a:t>
            </a:r>
            <a:r>
              <a:rPr lang="en-US" sz="2400" dirty="0" smtClean="0">
                <a:latin typeface="Calibri" charset="0"/>
                <a:ea typeface="ＭＳ Ｐゴシック" charset="0"/>
              </a:rPr>
              <a:t>attribute</a:t>
            </a:r>
          </a:p>
          <a:p>
            <a:pPr marL="457200" lvl="1" indent="0" eaLnBrk="1" hangingPunct="1">
              <a:buNone/>
            </a:pPr>
            <a:endParaRPr lang="en-US" sz="2400" dirty="0">
              <a:latin typeface="Calibri" charset="0"/>
              <a:ea typeface="ＭＳ Ｐゴシック" charset="0"/>
            </a:endParaRPr>
          </a:p>
          <a:p>
            <a:pPr eaLnBrk="1" hangingPunct="1"/>
            <a:r>
              <a:rPr lang="en-US" sz="2400" dirty="0">
                <a:latin typeface="Calibri" charset="0"/>
                <a:ea typeface="ＭＳ Ｐゴシック" charset="0"/>
                <a:cs typeface="ＭＳ Ｐゴシック" charset="0"/>
              </a:rPr>
              <a:t>Novel applications</a:t>
            </a:r>
          </a:p>
          <a:p>
            <a:pPr lvl="1" eaLnBrk="1" hangingPunct="1"/>
            <a:r>
              <a:rPr lang="en-US" sz="2400" dirty="0" smtClean="0">
                <a:latin typeface="Calibri" charset="0"/>
                <a:ea typeface="ＭＳ Ｐゴシック" charset="0"/>
              </a:rPr>
              <a:t>Natural and accurate zero</a:t>
            </a:r>
            <a:r>
              <a:rPr lang="en-US" sz="2400" dirty="0">
                <a:latin typeface="Calibri" charset="0"/>
                <a:ea typeface="ＭＳ Ｐゴシック" charset="0"/>
              </a:rPr>
              <a:t>-shot learning from attribute comparisons</a:t>
            </a:r>
          </a:p>
          <a:p>
            <a:pPr lvl="1" eaLnBrk="1" hangingPunct="1"/>
            <a:r>
              <a:rPr lang="en-US" sz="2400" dirty="0">
                <a:latin typeface="Calibri" charset="0"/>
                <a:ea typeface="ＭＳ Ｐゴシック" charset="0"/>
              </a:rPr>
              <a:t>Automatically generating </a:t>
            </a:r>
            <a:r>
              <a:rPr lang="en-US" sz="2400" dirty="0" smtClean="0">
                <a:latin typeface="Calibri" charset="0"/>
                <a:ea typeface="ＭＳ Ｐゴシック" charset="0"/>
              </a:rPr>
              <a:t>precise relative </a:t>
            </a:r>
            <a:r>
              <a:rPr lang="en-US" sz="2400" dirty="0">
                <a:latin typeface="Calibri" charset="0"/>
                <a:ea typeface="ＭＳ Ｐゴシック" charset="0"/>
              </a:rPr>
              <a:t>image </a:t>
            </a:r>
            <a:r>
              <a:rPr lang="en-US" sz="2400" dirty="0" smtClean="0">
                <a:latin typeface="Calibri" charset="0"/>
                <a:ea typeface="ＭＳ Ｐゴシック" charset="0"/>
              </a:rPr>
              <a:t>descriptions for human interpretation</a:t>
            </a:r>
            <a:endParaRPr lang="en-US" sz="2400" dirty="0">
              <a:latin typeface="Calibri" charset="0"/>
              <a:ea typeface="ＭＳ Ｐゴシック" charset="0"/>
            </a:endParaRPr>
          </a:p>
        </p:txBody>
      </p:sp>
    </p:spTree>
    <p:extLst>
      <p:ext uri="{BB962C8B-B14F-4D97-AF65-F5344CB8AC3E}">
        <p14:creationId xmlns:p14="http://schemas.microsoft.com/office/powerpoint/2010/main" val="3706656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5" name="Footer Placeholder 4"/>
          <p:cNvSpPr>
            <a:spLocks noGrp="1"/>
          </p:cNvSpPr>
          <p:nvPr>
            <p:ph type="ftr" sz="quarter" idx="11"/>
          </p:nvPr>
        </p:nvSpPr>
        <p:spPr/>
        <p:txBody>
          <a:bodyPr/>
          <a:lstStyle/>
          <a:p>
            <a:r>
              <a:rPr lang="en-US" smtClean="0"/>
              <a:t>Shuangfei Fan</a:t>
            </a:r>
            <a:endParaRPr lang="en-US"/>
          </a:p>
        </p:txBody>
      </p:sp>
      <p:sp>
        <p:nvSpPr>
          <p:cNvPr id="9" name="Slide Number Placeholder 8"/>
          <p:cNvSpPr>
            <a:spLocks noGrp="1"/>
          </p:cNvSpPr>
          <p:nvPr>
            <p:ph type="sldNum" sz="quarter" idx="12"/>
          </p:nvPr>
        </p:nvSpPr>
        <p:spPr/>
        <p:txBody>
          <a:bodyPr/>
          <a:lstStyle/>
          <a:p>
            <a:fld id="{63E15ED0-6B91-3E46-8AA4-6E348A3E944A}" type="slidenum">
              <a:rPr lang="en-US" smtClean="0"/>
              <a:t>32</a:t>
            </a:fld>
            <a:endParaRPr lang="en-US"/>
          </a:p>
        </p:txBody>
      </p:sp>
      <p:sp>
        <p:nvSpPr>
          <p:cNvPr id="10" name="Date Placeholder 9"/>
          <p:cNvSpPr>
            <a:spLocks noGrp="1"/>
          </p:cNvSpPr>
          <p:nvPr>
            <p:ph type="dt" sz="half" idx="10"/>
          </p:nvPr>
        </p:nvSpPr>
        <p:spPr/>
        <p:txBody>
          <a:bodyPr/>
          <a:lstStyle/>
          <a:p>
            <a:r>
              <a:rPr lang="en-US" smtClean="0"/>
              <a:t>2/21/17</a:t>
            </a:r>
            <a:endParaRPr lang="en-US"/>
          </a:p>
        </p:txBody>
      </p:sp>
      <p:sp>
        <p:nvSpPr>
          <p:cNvPr id="7" name="Title 6"/>
          <p:cNvSpPr>
            <a:spLocks noGrp="1"/>
          </p:cNvSpPr>
          <p:nvPr>
            <p:ph type="title"/>
          </p:nvPr>
        </p:nvSpPr>
        <p:spPr>
          <a:xfrm>
            <a:off x="457200" y="2332239"/>
            <a:ext cx="8229600" cy="1143000"/>
          </a:xfrm>
        </p:spPr>
        <p:txBody>
          <a:bodyPr>
            <a:normAutofit/>
          </a:bodyPr>
          <a:lstStyle/>
          <a:p>
            <a:r>
              <a:rPr lang="en-US" sz="6600" b="1" dirty="0" smtClean="0">
                <a:solidFill>
                  <a:srgbClr val="E46C0A"/>
                </a:solidFill>
              </a:rPr>
              <a:t>Questions?</a:t>
            </a:r>
            <a:endParaRPr lang="en-US" sz="6600" b="1" dirty="0">
              <a:solidFill>
                <a:srgbClr val="E46C0A"/>
              </a:solidFill>
            </a:endParaRPr>
          </a:p>
        </p:txBody>
      </p:sp>
    </p:spTree>
    <p:extLst>
      <p:ext uri="{BB962C8B-B14F-4D97-AF65-F5344CB8AC3E}">
        <p14:creationId xmlns:p14="http://schemas.microsoft.com/office/powerpoint/2010/main" val="389344215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5" name="Footer Placeholder 4"/>
          <p:cNvSpPr>
            <a:spLocks noGrp="1"/>
          </p:cNvSpPr>
          <p:nvPr>
            <p:ph type="ftr" sz="quarter" idx="11"/>
          </p:nvPr>
        </p:nvSpPr>
        <p:spPr/>
        <p:txBody>
          <a:bodyPr/>
          <a:lstStyle/>
          <a:p>
            <a:r>
              <a:rPr lang="en-US" smtClean="0"/>
              <a:t>Shuangfei Fan</a:t>
            </a:r>
            <a:endParaRPr lang="en-US"/>
          </a:p>
        </p:txBody>
      </p:sp>
      <p:sp>
        <p:nvSpPr>
          <p:cNvPr id="9" name="Slide Number Placeholder 8"/>
          <p:cNvSpPr>
            <a:spLocks noGrp="1"/>
          </p:cNvSpPr>
          <p:nvPr>
            <p:ph type="sldNum" sz="quarter" idx="12"/>
          </p:nvPr>
        </p:nvSpPr>
        <p:spPr/>
        <p:txBody>
          <a:bodyPr/>
          <a:lstStyle/>
          <a:p>
            <a:fld id="{63E15ED0-6B91-3E46-8AA4-6E348A3E944A}" type="slidenum">
              <a:rPr lang="en-US" smtClean="0"/>
              <a:t>33</a:t>
            </a:fld>
            <a:endParaRPr lang="en-US"/>
          </a:p>
        </p:txBody>
      </p:sp>
      <p:sp>
        <p:nvSpPr>
          <p:cNvPr id="10" name="Date Placeholder 9"/>
          <p:cNvSpPr>
            <a:spLocks noGrp="1"/>
          </p:cNvSpPr>
          <p:nvPr>
            <p:ph type="dt" sz="half" idx="10"/>
          </p:nvPr>
        </p:nvSpPr>
        <p:spPr/>
        <p:txBody>
          <a:bodyPr/>
          <a:lstStyle/>
          <a:p>
            <a:r>
              <a:rPr lang="en-US" smtClean="0"/>
              <a:t>2/21/17</a:t>
            </a:r>
            <a:endParaRPr lang="en-US"/>
          </a:p>
        </p:txBody>
      </p:sp>
      <p:sp>
        <p:nvSpPr>
          <p:cNvPr id="7" name="Title 6"/>
          <p:cNvSpPr>
            <a:spLocks noGrp="1"/>
          </p:cNvSpPr>
          <p:nvPr>
            <p:ph type="title"/>
          </p:nvPr>
        </p:nvSpPr>
        <p:spPr>
          <a:xfrm>
            <a:off x="457200" y="2332239"/>
            <a:ext cx="8229600" cy="1143000"/>
          </a:xfrm>
        </p:spPr>
        <p:txBody>
          <a:bodyPr>
            <a:normAutofit/>
          </a:bodyPr>
          <a:lstStyle/>
          <a:p>
            <a:r>
              <a:rPr lang="en-US" sz="6600" b="1" dirty="0" smtClean="0">
                <a:solidFill>
                  <a:srgbClr val="E46C0A"/>
                </a:solidFill>
              </a:rPr>
              <a:t>BACKUP</a:t>
            </a:r>
            <a:endParaRPr lang="en-US" sz="6600" b="1" dirty="0">
              <a:solidFill>
                <a:srgbClr val="E46C0A"/>
              </a:solidFill>
            </a:endParaRPr>
          </a:p>
        </p:txBody>
      </p:sp>
    </p:spTree>
    <p:extLst>
      <p:ext uri="{BB962C8B-B14F-4D97-AF65-F5344CB8AC3E}">
        <p14:creationId xmlns:p14="http://schemas.microsoft.com/office/powerpoint/2010/main" val="1771948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17" name="object 2"/>
          <p:cNvSpPr txBox="1">
            <a:spLocks noGrp="1"/>
          </p:cNvSpPr>
          <p:nvPr>
            <p:ph type="title"/>
          </p:nvPr>
        </p:nvSpPr>
        <p:spPr>
          <a:xfrm>
            <a:off x="375985" y="54177"/>
            <a:ext cx="7839845"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Experiments: Zero-shot learning</a:t>
            </a:r>
            <a:endParaRPr sz="2800" b="1" spc="-5" dirty="0">
              <a:solidFill>
                <a:schemeClr val="accent6"/>
              </a:solidFill>
            </a:endParaRPr>
          </a:p>
        </p:txBody>
      </p:sp>
      <p:sp>
        <p:nvSpPr>
          <p:cNvPr id="9" name="Footer Placeholder 8"/>
          <p:cNvSpPr>
            <a:spLocks noGrp="1"/>
          </p:cNvSpPr>
          <p:nvPr>
            <p:ph type="ftr" sz="quarter" idx="11"/>
          </p:nvPr>
        </p:nvSpPr>
        <p:spPr/>
        <p:txBody>
          <a:bodyPr/>
          <a:lstStyle/>
          <a:p>
            <a:r>
              <a:rPr lang="en-US" smtClean="0"/>
              <a:t>Shuangfei Fan</a:t>
            </a:r>
            <a:endParaRPr lang="en-US"/>
          </a:p>
        </p:txBody>
      </p:sp>
      <p:sp>
        <p:nvSpPr>
          <p:cNvPr id="10" name="Slide Number Placeholder 9"/>
          <p:cNvSpPr>
            <a:spLocks noGrp="1"/>
          </p:cNvSpPr>
          <p:nvPr>
            <p:ph type="sldNum" sz="quarter" idx="12"/>
          </p:nvPr>
        </p:nvSpPr>
        <p:spPr/>
        <p:txBody>
          <a:bodyPr/>
          <a:lstStyle/>
          <a:p>
            <a:fld id="{63E15ED0-6B91-3E46-8AA4-6E348A3E944A}" type="slidenum">
              <a:rPr lang="en-US" smtClean="0"/>
              <a:t>34</a:t>
            </a:fld>
            <a:endParaRPr lang="en-US"/>
          </a:p>
        </p:txBody>
      </p:sp>
      <p:sp>
        <p:nvSpPr>
          <p:cNvPr id="11" name="Date Placeholder 10"/>
          <p:cNvSpPr>
            <a:spLocks noGrp="1"/>
          </p:cNvSpPr>
          <p:nvPr>
            <p:ph type="dt" sz="half" idx="10"/>
          </p:nvPr>
        </p:nvSpPr>
        <p:spPr/>
        <p:txBody>
          <a:bodyPr/>
          <a:lstStyle/>
          <a:p>
            <a:r>
              <a:rPr lang="en-US" smtClean="0"/>
              <a:t>2/21/17</a:t>
            </a:r>
            <a:endParaRPr lang="en-US" dirty="0"/>
          </a:p>
        </p:txBody>
      </p:sp>
      <p:pic>
        <p:nvPicPr>
          <p:cNvPr id="8" name="Picture 7" descr="Screen Shot 2017-02-21 at 9.45.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25" y="1179312"/>
            <a:ext cx="8674100" cy="4610100"/>
          </a:xfrm>
          <a:prstGeom prst="rect">
            <a:avLst/>
          </a:prstGeom>
        </p:spPr>
      </p:pic>
    </p:spTree>
    <p:extLst>
      <p:ext uri="{BB962C8B-B14F-4D97-AF65-F5344CB8AC3E}">
        <p14:creationId xmlns:p14="http://schemas.microsoft.com/office/powerpoint/2010/main" val="77196887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17" name="object 2"/>
          <p:cNvSpPr txBox="1">
            <a:spLocks noGrp="1"/>
          </p:cNvSpPr>
          <p:nvPr>
            <p:ph type="title"/>
          </p:nvPr>
        </p:nvSpPr>
        <p:spPr>
          <a:xfrm>
            <a:off x="375985" y="54177"/>
            <a:ext cx="7839845"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Experiments: Zero-shot learning</a:t>
            </a:r>
            <a:endParaRPr sz="2800" b="1" spc="-5" dirty="0">
              <a:solidFill>
                <a:schemeClr val="accent6"/>
              </a:solidFill>
            </a:endParaRPr>
          </a:p>
        </p:txBody>
      </p:sp>
      <p:sp>
        <p:nvSpPr>
          <p:cNvPr id="9" name="Footer Placeholder 8"/>
          <p:cNvSpPr>
            <a:spLocks noGrp="1"/>
          </p:cNvSpPr>
          <p:nvPr>
            <p:ph type="ftr" sz="quarter" idx="11"/>
          </p:nvPr>
        </p:nvSpPr>
        <p:spPr/>
        <p:txBody>
          <a:bodyPr/>
          <a:lstStyle/>
          <a:p>
            <a:r>
              <a:rPr lang="en-US" smtClean="0"/>
              <a:t>Shuangfei Fan</a:t>
            </a:r>
            <a:endParaRPr lang="en-US"/>
          </a:p>
        </p:txBody>
      </p:sp>
      <p:sp>
        <p:nvSpPr>
          <p:cNvPr id="10" name="Slide Number Placeholder 9"/>
          <p:cNvSpPr>
            <a:spLocks noGrp="1"/>
          </p:cNvSpPr>
          <p:nvPr>
            <p:ph type="sldNum" sz="quarter" idx="12"/>
          </p:nvPr>
        </p:nvSpPr>
        <p:spPr/>
        <p:txBody>
          <a:bodyPr/>
          <a:lstStyle/>
          <a:p>
            <a:fld id="{63E15ED0-6B91-3E46-8AA4-6E348A3E944A}" type="slidenum">
              <a:rPr lang="en-US" smtClean="0"/>
              <a:t>35</a:t>
            </a:fld>
            <a:endParaRPr lang="en-US"/>
          </a:p>
        </p:txBody>
      </p:sp>
      <p:sp>
        <p:nvSpPr>
          <p:cNvPr id="11" name="Date Placeholder 10"/>
          <p:cNvSpPr>
            <a:spLocks noGrp="1"/>
          </p:cNvSpPr>
          <p:nvPr>
            <p:ph type="dt" sz="half" idx="10"/>
          </p:nvPr>
        </p:nvSpPr>
        <p:spPr/>
        <p:txBody>
          <a:bodyPr/>
          <a:lstStyle/>
          <a:p>
            <a:r>
              <a:rPr lang="en-US" smtClean="0"/>
              <a:t>2/21/17</a:t>
            </a:r>
            <a:endParaRPr lang="en-US" dirty="0"/>
          </a:p>
        </p:txBody>
      </p:sp>
      <p:pic>
        <p:nvPicPr>
          <p:cNvPr id="2" name="Picture 1" descr="Screen Shot 2017-02-21 at 9.45.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53" y="1341397"/>
            <a:ext cx="8623300" cy="4483100"/>
          </a:xfrm>
          <a:prstGeom prst="rect">
            <a:avLst/>
          </a:prstGeom>
        </p:spPr>
      </p:pic>
    </p:spTree>
    <p:extLst>
      <p:ext uri="{BB962C8B-B14F-4D97-AF65-F5344CB8AC3E}">
        <p14:creationId xmlns:p14="http://schemas.microsoft.com/office/powerpoint/2010/main" val="25890980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17" name="object 2"/>
          <p:cNvSpPr txBox="1">
            <a:spLocks noGrp="1"/>
          </p:cNvSpPr>
          <p:nvPr>
            <p:ph type="title"/>
          </p:nvPr>
        </p:nvSpPr>
        <p:spPr>
          <a:xfrm>
            <a:off x="375985" y="54177"/>
            <a:ext cx="7839845"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Experiments: Zero-shot learning</a:t>
            </a:r>
            <a:endParaRPr sz="2800" b="1" spc="-5" dirty="0">
              <a:solidFill>
                <a:schemeClr val="accent6"/>
              </a:solidFill>
            </a:endParaRPr>
          </a:p>
        </p:txBody>
      </p:sp>
      <p:sp>
        <p:nvSpPr>
          <p:cNvPr id="9" name="Footer Placeholder 8"/>
          <p:cNvSpPr>
            <a:spLocks noGrp="1"/>
          </p:cNvSpPr>
          <p:nvPr>
            <p:ph type="ftr" sz="quarter" idx="11"/>
          </p:nvPr>
        </p:nvSpPr>
        <p:spPr/>
        <p:txBody>
          <a:bodyPr/>
          <a:lstStyle/>
          <a:p>
            <a:r>
              <a:rPr lang="en-US" smtClean="0"/>
              <a:t>Shuangfei Fan</a:t>
            </a:r>
            <a:endParaRPr lang="en-US"/>
          </a:p>
        </p:txBody>
      </p:sp>
      <p:sp>
        <p:nvSpPr>
          <p:cNvPr id="10" name="Slide Number Placeholder 9"/>
          <p:cNvSpPr>
            <a:spLocks noGrp="1"/>
          </p:cNvSpPr>
          <p:nvPr>
            <p:ph type="sldNum" sz="quarter" idx="12"/>
          </p:nvPr>
        </p:nvSpPr>
        <p:spPr/>
        <p:txBody>
          <a:bodyPr/>
          <a:lstStyle/>
          <a:p>
            <a:fld id="{63E15ED0-6B91-3E46-8AA4-6E348A3E944A}" type="slidenum">
              <a:rPr lang="en-US" smtClean="0"/>
              <a:t>36</a:t>
            </a:fld>
            <a:endParaRPr lang="en-US"/>
          </a:p>
        </p:txBody>
      </p:sp>
      <p:sp>
        <p:nvSpPr>
          <p:cNvPr id="11" name="Date Placeholder 10"/>
          <p:cNvSpPr>
            <a:spLocks noGrp="1"/>
          </p:cNvSpPr>
          <p:nvPr>
            <p:ph type="dt" sz="half" idx="10"/>
          </p:nvPr>
        </p:nvSpPr>
        <p:spPr/>
        <p:txBody>
          <a:bodyPr/>
          <a:lstStyle/>
          <a:p>
            <a:r>
              <a:rPr lang="en-US" smtClean="0"/>
              <a:t>2/21/17</a:t>
            </a:r>
            <a:endParaRPr lang="en-US" dirty="0"/>
          </a:p>
        </p:txBody>
      </p:sp>
      <p:pic>
        <p:nvPicPr>
          <p:cNvPr id="3" name="Picture 2" descr="Screen Shot 2017-02-21 at 9.49.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85" y="1337506"/>
            <a:ext cx="8310815" cy="4439246"/>
          </a:xfrm>
          <a:prstGeom prst="rect">
            <a:avLst/>
          </a:prstGeom>
        </p:spPr>
      </p:pic>
    </p:spTree>
    <p:extLst>
      <p:ext uri="{BB962C8B-B14F-4D97-AF65-F5344CB8AC3E}">
        <p14:creationId xmlns:p14="http://schemas.microsoft.com/office/powerpoint/2010/main" val="95511479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6006" y="71995"/>
            <a:ext cx="1815548" cy="464770"/>
          </a:xfrm>
          <a:prstGeom prst="rect">
            <a:avLst/>
          </a:prstGeom>
        </p:spPr>
        <p:txBody>
          <a:bodyPr vert="horz" wrap="square" lIns="0" tIns="94515" rIns="0" bIns="0" rtlCol="0">
            <a:spAutoFit/>
          </a:bodyPr>
          <a:lstStyle/>
          <a:p>
            <a:pPr marL="1905" lvl="1" algn="ctr" defTabSz="457200" rtl="0">
              <a:spcBef>
                <a:spcPct val="0"/>
              </a:spcBef>
            </a:pPr>
            <a:r>
              <a:rPr lang="en-US" sz="2400" b="1" spc="-5" dirty="0" smtClean="0">
                <a:solidFill>
                  <a:schemeClr val="accent6"/>
                </a:solidFill>
              </a:rPr>
              <a:t>GIST </a:t>
            </a:r>
            <a:endParaRPr sz="2400" b="1" spc="-5" dirty="0">
              <a:solidFill>
                <a:schemeClr val="accent6"/>
              </a:solidFill>
            </a:endParaRPr>
          </a:p>
        </p:txBody>
      </p:sp>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5" name="Footer Placeholder 4"/>
          <p:cNvSpPr>
            <a:spLocks noGrp="1"/>
          </p:cNvSpPr>
          <p:nvPr>
            <p:ph type="ftr" sz="quarter" idx="11"/>
          </p:nvPr>
        </p:nvSpPr>
        <p:spPr/>
        <p:txBody>
          <a:bodyPr/>
          <a:lstStyle/>
          <a:p>
            <a:r>
              <a:rPr lang="en-US" smtClean="0"/>
              <a:t>Shuangfei Fan</a:t>
            </a:r>
            <a:endParaRPr lang="en-US"/>
          </a:p>
        </p:txBody>
      </p:sp>
      <p:sp>
        <p:nvSpPr>
          <p:cNvPr id="9" name="Slide Number Placeholder 8"/>
          <p:cNvSpPr>
            <a:spLocks noGrp="1"/>
          </p:cNvSpPr>
          <p:nvPr>
            <p:ph type="sldNum" sz="quarter" idx="12"/>
          </p:nvPr>
        </p:nvSpPr>
        <p:spPr/>
        <p:txBody>
          <a:bodyPr/>
          <a:lstStyle/>
          <a:p>
            <a:fld id="{63E15ED0-6B91-3E46-8AA4-6E348A3E944A}" type="slidenum">
              <a:rPr lang="en-US" smtClean="0"/>
              <a:t>37</a:t>
            </a:fld>
            <a:endParaRPr lang="en-US"/>
          </a:p>
        </p:txBody>
      </p:sp>
      <p:sp>
        <p:nvSpPr>
          <p:cNvPr id="10" name="Date Placeholder 9"/>
          <p:cNvSpPr>
            <a:spLocks noGrp="1"/>
          </p:cNvSpPr>
          <p:nvPr>
            <p:ph type="dt" sz="half" idx="10"/>
          </p:nvPr>
        </p:nvSpPr>
        <p:spPr/>
        <p:txBody>
          <a:bodyPr/>
          <a:lstStyle/>
          <a:p>
            <a:r>
              <a:rPr lang="en-US" smtClean="0"/>
              <a:t>2/21/17</a:t>
            </a:r>
            <a:endParaRPr lang="en-US"/>
          </a:p>
        </p:txBody>
      </p:sp>
      <p:sp>
        <p:nvSpPr>
          <p:cNvPr id="22" name="object 3"/>
          <p:cNvSpPr txBox="1"/>
          <p:nvPr/>
        </p:nvSpPr>
        <p:spPr>
          <a:xfrm>
            <a:off x="508915" y="825754"/>
            <a:ext cx="8171103" cy="5970864"/>
          </a:xfrm>
          <a:prstGeom prst="rect">
            <a:avLst/>
          </a:prstGeom>
        </p:spPr>
        <p:txBody>
          <a:bodyPr vert="horz" wrap="square" lIns="0" tIns="0" rIns="0" bIns="0" rtlCol="0">
            <a:spAutoFit/>
          </a:bodyPr>
          <a:lstStyle>
            <a:defPPr>
              <a:defRPr lang="en-US"/>
            </a:defPPr>
            <a:lvl1pPr marL="298450" indent="-285750">
              <a:lnSpc>
                <a:spcPct val="150000"/>
              </a:lnSpc>
              <a:buFont typeface="Wingdings" charset="2"/>
              <a:buChar char="Ø"/>
              <a:defRPr b="1" spc="-5">
                <a:solidFill>
                  <a:srgbClr val="695D46"/>
                </a:solidFill>
                <a:latin typeface="Arial"/>
                <a:cs typeface="Arial"/>
              </a:defRPr>
            </a:lvl1pPr>
          </a:lstStyle>
          <a:p>
            <a:pPr marL="459105" indent="-457200">
              <a:spcAft>
                <a:spcPts val="600"/>
              </a:spcAft>
              <a:buFont typeface="Wingdings" charset="2"/>
              <a:buChar char="v"/>
            </a:pPr>
            <a:r>
              <a:rPr lang="en-US" sz="2400" b="0" dirty="0">
                <a:solidFill>
                  <a:schemeClr val="tx1"/>
                </a:solidFill>
                <a:latin typeface="+mn-lt"/>
                <a:cs typeface="+mn-cs"/>
              </a:rPr>
              <a:t>GIST is a steerable </a:t>
            </a:r>
            <a:r>
              <a:rPr lang="en-US" sz="2400" b="0" dirty="0" smtClean="0">
                <a:solidFill>
                  <a:schemeClr val="tx1"/>
                </a:solidFill>
                <a:latin typeface="+mn-lt"/>
                <a:cs typeface="+mn-cs"/>
              </a:rPr>
              <a:t>filter (Gabor filter) </a:t>
            </a:r>
            <a:r>
              <a:rPr lang="en-US" sz="2400" b="0" dirty="0">
                <a:solidFill>
                  <a:schemeClr val="tx1"/>
                </a:solidFill>
                <a:latin typeface="+mn-lt"/>
                <a:cs typeface="+mn-cs"/>
              </a:rPr>
              <a:t>response of an </a:t>
            </a:r>
            <a:r>
              <a:rPr lang="en-US" sz="2400" b="0" dirty="0" smtClean="0">
                <a:solidFill>
                  <a:schemeClr val="tx1"/>
                </a:solidFill>
                <a:latin typeface="+mn-lt"/>
                <a:cs typeface="+mn-cs"/>
              </a:rPr>
              <a:t>image.</a:t>
            </a:r>
            <a:endParaRPr lang="en-US" sz="2400" b="0" dirty="0">
              <a:solidFill>
                <a:schemeClr val="tx1"/>
              </a:solidFill>
              <a:latin typeface="+mn-lt"/>
              <a:cs typeface="+mn-cs"/>
            </a:endParaRPr>
          </a:p>
          <a:p>
            <a:pPr marL="459105" indent="-457200">
              <a:spcAft>
                <a:spcPts val="600"/>
              </a:spcAft>
              <a:buFont typeface="Wingdings" charset="2"/>
              <a:buChar char="v"/>
            </a:pPr>
            <a:r>
              <a:rPr lang="en-US" sz="2400" b="0" dirty="0">
                <a:solidFill>
                  <a:schemeClr val="tx1"/>
                </a:solidFill>
                <a:latin typeface="+mn-lt"/>
                <a:cs typeface="+mn-cs"/>
              </a:rPr>
              <a:t>Any image has 1 GIST descriptor of 512 </a:t>
            </a:r>
            <a:r>
              <a:rPr lang="en-US" sz="2400" b="0" dirty="0" smtClean="0">
                <a:solidFill>
                  <a:schemeClr val="tx1"/>
                </a:solidFill>
                <a:latin typeface="+mn-lt"/>
                <a:cs typeface="+mn-cs"/>
              </a:rPr>
              <a:t>dimensions.</a:t>
            </a:r>
            <a:endParaRPr lang="en-US" sz="2400" b="0" dirty="0">
              <a:solidFill>
                <a:schemeClr val="tx1"/>
              </a:solidFill>
              <a:latin typeface="+mn-lt"/>
              <a:cs typeface="+mn-cs"/>
            </a:endParaRPr>
          </a:p>
          <a:p>
            <a:pPr marL="459105" indent="-457200">
              <a:spcAft>
                <a:spcPts val="600"/>
              </a:spcAft>
              <a:buFont typeface="Wingdings" charset="2"/>
              <a:buChar char="v"/>
            </a:pPr>
            <a:r>
              <a:rPr lang="en-US" sz="2400" b="0" dirty="0">
                <a:solidFill>
                  <a:schemeClr val="tx1"/>
                </a:solidFill>
                <a:latin typeface="+mn-lt"/>
                <a:cs typeface="+mn-cs"/>
              </a:rPr>
              <a:t>GIST was developed to provide a holistic descriptor that provides a simpler </a:t>
            </a:r>
            <a:r>
              <a:rPr lang="en-US" sz="2400" b="0" dirty="0" smtClean="0">
                <a:solidFill>
                  <a:schemeClr val="tx1"/>
                </a:solidFill>
                <a:latin typeface="+mn-lt"/>
                <a:cs typeface="+mn-cs"/>
              </a:rPr>
              <a:t>representation.</a:t>
            </a:r>
            <a:endParaRPr lang="en-US" sz="2400" b="0" dirty="0">
              <a:solidFill>
                <a:schemeClr val="tx1"/>
              </a:solidFill>
              <a:latin typeface="+mn-lt"/>
              <a:cs typeface="+mn-cs"/>
            </a:endParaRPr>
          </a:p>
          <a:p>
            <a:pPr marL="459105" indent="-457200">
              <a:spcAft>
                <a:spcPts val="600"/>
              </a:spcAft>
              <a:buFont typeface="Wingdings" charset="2"/>
              <a:buChar char="v"/>
            </a:pPr>
            <a:r>
              <a:rPr lang="en-US" sz="2400" b="0" dirty="0">
                <a:solidFill>
                  <a:schemeClr val="tx1"/>
                </a:solidFill>
                <a:latin typeface="+mn-lt"/>
                <a:cs typeface="+mn-cs"/>
              </a:rPr>
              <a:t>Compared to SIFT features:</a:t>
            </a:r>
          </a:p>
          <a:p>
            <a:pPr marL="1075055" lvl="2" indent="-457200">
              <a:spcAft>
                <a:spcPts val="600"/>
              </a:spcAft>
              <a:buFont typeface="Wingdings" charset="2"/>
              <a:buChar char="v"/>
            </a:pPr>
            <a:r>
              <a:rPr lang="en-US" sz="2400" dirty="0"/>
              <a:t>SIFT is a localized image patch descriptor. A typical image has a few thousand SIFT descriptors, each of 128 dimensions. </a:t>
            </a:r>
            <a:endParaRPr lang="en-US" sz="2400" dirty="0" smtClean="0"/>
          </a:p>
          <a:p>
            <a:pPr marL="1075055" lvl="2" indent="-457200">
              <a:spcAft>
                <a:spcPts val="600"/>
              </a:spcAft>
              <a:buFont typeface="Wingdings" charset="2"/>
              <a:buChar char="v"/>
            </a:pPr>
            <a:r>
              <a:rPr lang="en-US" sz="2400" dirty="0"/>
              <a:t>SIFT was designed for scale and affine invariance in wide baseline image matching tasks, which were part of stereo </a:t>
            </a:r>
            <a:r>
              <a:rPr lang="en-US" sz="2400" dirty="0" smtClean="0"/>
              <a:t>vision.</a:t>
            </a:r>
            <a:endParaRPr lang="en-US" sz="2400" dirty="0"/>
          </a:p>
          <a:p>
            <a:pPr marL="459105" indent="-457200">
              <a:spcAft>
                <a:spcPts val="600"/>
              </a:spcAft>
              <a:buFont typeface="Wingdings" charset="2"/>
              <a:buChar char="v"/>
            </a:pPr>
            <a:endParaRPr lang="en-US" sz="2400" b="0" dirty="0"/>
          </a:p>
        </p:txBody>
      </p:sp>
    </p:spTree>
    <p:extLst>
      <p:ext uri="{BB962C8B-B14F-4D97-AF65-F5344CB8AC3E}">
        <p14:creationId xmlns:p14="http://schemas.microsoft.com/office/powerpoint/2010/main" val="22362945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5986" y="54177"/>
            <a:ext cx="5390336"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Why Attributes?</a:t>
            </a:r>
            <a:endParaRPr lang="en-US" sz="2800" b="1" spc="-5" dirty="0">
              <a:solidFill>
                <a:schemeClr val="accent6"/>
              </a:solidFill>
            </a:endParaRPr>
          </a:p>
        </p:txBody>
      </p:sp>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3" name="TextBox 2"/>
          <p:cNvSpPr txBox="1"/>
          <p:nvPr/>
        </p:nvSpPr>
        <p:spPr>
          <a:xfrm>
            <a:off x="-1185333" y="1964267"/>
            <a:ext cx="184666" cy="369332"/>
          </a:xfrm>
          <a:prstGeom prst="rect">
            <a:avLst/>
          </a:prstGeom>
          <a:noFill/>
        </p:spPr>
        <p:txBody>
          <a:bodyPr wrap="none" rtlCol="0">
            <a:spAutoFit/>
          </a:bodyPr>
          <a:lstStyle/>
          <a:p>
            <a:endParaRPr lang="en-US" dirty="0"/>
          </a:p>
        </p:txBody>
      </p:sp>
      <p:sp>
        <p:nvSpPr>
          <p:cNvPr id="10" name="Rectangle 9"/>
          <p:cNvSpPr/>
          <p:nvPr/>
        </p:nvSpPr>
        <p:spPr>
          <a:xfrm>
            <a:off x="560090" y="1146387"/>
            <a:ext cx="6617308" cy="2677656"/>
          </a:xfrm>
          <a:prstGeom prst="rect">
            <a:avLst/>
          </a:prstGeom>
        </p:spPr>
        <p:txBody>
          <a:bodyPr wrap="square">
            <a:spAutoFit/>
          </a:bodyPr>
          <a:lstStyle/>
          <a:p>
            <a:pPr marL="285750" indent="-285750">
              <a:buFont typeface="Wingdings" charset="2"/>
              <a:buChar char="v"/>
            </a:pPr>
            <a:r>
              <a:rPr lang="en-US" sz="2400" dirty="0" smtClean="0"/>
              <a:t>How humans naturally describe natural concepts</a:t>
            </a:r>
          </a:p>
          <a:p>
            <a:endParaRPr lang="en-US" sz="2400" dirty="0" smtClean="0"/>
          </a:p>
          <a:p>
            <a:pPr marL="742950" lvl="1" indent="-285750">
              <a:buFont typeface="Wingdings" charset="2"/>
              <a:buChar char="v"/>
            </a:pPr>
            <a:r>
              <a:rPr lang="en-US" sz="2400" dirty="0" smtClean="0"/>
              <a:t>Image search</a:t>
            </a:r>
          </a:p>
          <a:p>
            <a:pPr marL="742950" lvl="1" indent="-285750">
              <a:buFont typeface="Wingdings" charset="2"/>
              <a:buChar char="v"/>
            </a:pPr>
            <a:endParaRPr lang="en-US" sz="2400" dirty="0"/>
          </a:p>
          <a:p>
            <a:pPr marL="742950" lvl="1" indent="-285750">
              <a:buFont typeface="Wingdings" charset="2"/>
              <a:buChar char="v"/>
            </a:pPr>
            <a:r>
              <a:rPr lang="en-US" sz="2400" dirty="0" smtClean="0"/>
              <a:t>Describe unknown objects</a:t>
            </a:r>
          </a:p>
          <a:p>
            <a:endParaRPr lang="en-US" sz="2400" dirty="0"/>
          </a:p>
          <a:p>
            <a:endParaRPr lang="en-US" sz="2400" dirty="0"/>
          </a:p>
        </p:txBody>
      </p:sp>
      <p:sp>
        <p:nvSpPr>
          <p:cNvPr id="13" name="Footer Placeholder 12"/>
          <p:cNvSpPr>
            <a:spLocks noGrp="1"/>
          </p:cNvSpPr>
          <p:nvPr>
            <p:ph type="ftr" sz="quarter" idx="11"/>
          </p:nvPr>
        </p:nvSpPr>
        <p:spPr/>
        <p:txBody>
          <a:bodyPr/>
          <a:lstStyle/>
          <a:p>
            <a:r>
              <a:rPr lang="en-US" smtClean="0"/>
              <a:t>Shuangfei Fan</a:t>
            </a:r>
            <a:endParaRPr lang="en-US"/>
          </a:p>
        </p:txBody>
      </p:sp>
      <p:sp>
        <p:nvSpPr>
          <p:cNvPr id="14" name="Slide Number Placeholder 13"/>
          <p:cNvSpPr>
            <a:spLocks noGrp="1"/>
          </p:cNvSpPr>
          <p:nvPr>
            <p:ph type="sldNum" sz="quarter" idx="12"/>
          </p:nvPr>
        </p:nvSpPr>
        <p:spPr/>
        <p:txBody>
          <a:bodyPr/>
          <a:lstStyle/>
          <a:p>
            <a:fld id="{63E15ED0-6B91-3E46-8AA4-6E348A3E944A}" type="slidenum">
              <a:rPr lang="en-US" smtClean="0"/>
              <a:t>4</a:t>
            </a:fld>
            <a:endParaRPr lang="en-US"/>
          </a:p>
        </p:txBody>
      </p:sp>
      <p:sp>
        <p:nvSpPr>
          <p:cNvPr id="15" name="Date Placeholder 14"/>
          <p:cNvSpPr>
            <a:spLocks noGrp="1"/>
          </p:cNvSpPr>
          <p:nvPr>
            <p:ph type="dt" sz="half" idx="10"/>
          </p:nvPr>
        </p:nvSpPr>
        <p:spPr/>
        <p:txBody>
          <a:bodyPr/>
          <a:lstStyle/>
          <a:p>
            <a:r>
              <a:rPr lang="en-US" smtClean="0"/>
              <a:t>2/21/17</a:t>
            </a:r>
            <a:endParaRPr lang="en-US"/>
          </a:p>
        </p:txBody>
      </p:sp>
      <p:sp>
        <p:nvSpPr>
          <p:cNvPr id="5" name="Rectangle 4"/>
          <p:cNvSpPr/>
          <p:nvPr/>
        </p:nvSpPr>
        <p:spPr>
          <a:xfrm>
            <a:off x="4479667" y="3290501"/>
            <a:ext cx="184666" cy="276999"/>
          </a:xfrm>
          <a:prstGeom prst="rect">
            <a:avLst/>
          </a:prstGeom>
        </p:spPr>
        <p:txBody>
          <a:bodyPr wrap="none">
            <a:spAutoFit/>
          </a:bodyPr>
          <a:lstStyle/>
          <a:p>
            <a:r>
              <a:rPr lang="en-US" baseline="30000" dirty="0"/>
              <a:t> </a:t>
            </a:r>
            <a:endParaRPr lang="en-US" dirty="0"/>
          </a:p>
        </p:txBody>
      </p:sp>
      <p:pic>
        <p:nvPicPr>
          <p:cNvPr id="7" name="Picture 6" descr="db0a833dcd92a8f7d6862107ea6cd81b_page-of-internet-clip-art-clipart-internet-computer_648-47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159" y="4413757"/>
            <a:ext cx="2590800" cy="1899120"/>
          </a:xfrm>
          <a:prstGeom prst="rect">
            <a:avLst/>
          </a:prstGeom>
        </p:spPr>
      </p:pic>
      <p:sp>
        <p:nvSpPr>
          <p:cNvPr id="8" name="Cloud Callout 7"/>
          <p:cNvSpPr/>
          <p:nvPr/>
        </p:nvSpPr>
        <p:spPr>
          <a:xfrm>
            <a:off x="5165230" y="2073176"/>
            <a:ext cx="3131540" cy="1647281"/>
          </a:xfrm>
          <a:prstGeom prst="cloudCallout">
            <a:avLst>
              <a:gd name="adj1" fmla="val 23611"/>
              <a:gd name="adj2" fmla="val 91486"/>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581643" y="2481480"/>
            <a:ext cx="2251333" cy="830997"/>
          </a:xfrm>
          <a:prstGeom prst="rect">
            <a:avLst/>
          </a:prstGeom>
        </p:spPr>
        <p:txBody>
          <a:bodyPr wrap="square">
            <a:spAutoFit/>
          </a:bodyPr>
          <a:lstStyle/>
          <a:p>
            <a:pPr algn="ctr"/>
            <a:r>
              <a:rPr lang="en-US" sz="2400" dirty="0" smtClean="0"/>
              <a:t>Pink, purse, bowknot</a:t>
            </a:r>
            <a:r>
              <a:rPr lang="is-IS" sz="2400" dirty="0" smtClean="0"/>
              <a:t>…</a:t>
            </a:r>
            <a:endParaRPr lang="en-US" sz="2400" dirty="0"/>
          </a:p>
        </p:txBody>
      </p:sp>
      <p:pic>
        <p:nvPicPr>
          <p:cNvPr id="16" name="Picture 15" descr="Screen Shot 2017-02-21 at 9.53.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300" y="3824043"/>
            <a:ext cx="2374900" cy="2032000"/>
          </a:xfrm>
          <a:prstGeom prst="rect">
            <a:avLst/>
          </a:prstGeom>
        </p:spPr>
      </p:pic>
      <p:sp>
        <p:nvSpPr>
          <p:cNvPr id="17" name="Right Arrow 16"/>
          <p:cNvSpPr/>
          <p:nvPr/>
        </p:nvSpPr>
        <p:spPr>
          <a:xfrm>
            <a:off x="3124200" y="4620457"/>
            <a:ext cx="715025" cy="42892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874891" y="3894411"/>
            <a:ext cx="1618156" cy="1815882"/>
          </a:xfrm>
          <a:prstGeom prst="rect">
            <a:avLst/>
          </a:prstGeom>
          <a:ln>
            <a:solidFill>
              <a:srgbClr val="000000"/>
            </a:solidFill>
          </a:ln>
        </p:spPr>
        <p:txBody>
          <a:bodyPr wrap="square">
            <a:spAutoFit/>
          </a:bodyPr>
          <a:lstStyle/>
          <a:p>
            <a:r>
              <a:rPr lang="en-US" sz="2800" dirty="0"/>
              <a:t>Has Horn Has leg Has Head Has Wool</a:t>
            </a:r>
          </a:p>
        </p:txBody>
      </p:sp>
    </p:spTree>
    <p:extLst>
      <p:ext uri="{BB962C8B-B14F-4D97-AF65-F5344CB8AC3E}">
        <p14:creationId xmlns:p14="http://schemas.microsoft.com/office/powerpoint/2010/main" val="2453368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3" name="TextBox 2"/>
          <p:cNvSpPr txBox="1"/>
          <p:nvPr/>
        </p:nvSpPr>
        <p:spPr>
          <a:xfrm>
            <a:off x="-1185333" y="1964267"/>
            <a:ext cx="184666" cy="369332"/>
          </a:xfrm>
          <a:prstGeom prst="rect">
            <a:avLst/>
          </a:prstGeom>
          <a:noFill/>
        </p:spPr>
        <p:txBody>
          <a:bodyPr wrap="none" rtlCol="0">
            <a:spAutoFit/>
          </a:bodyPr>
          <a:lstStyle/>
          <a:p>
            <a:endParaRPr lang="en-US" dirty="0"/>
          </a:p>
        </p:txBody>
      </p:sp>
      <p:sp>
        <p:nvSpPr>
          <p:cNvPr id="13" name="Footer Placeholder 12"/>
          <p:cNvSpPr>
            <a:spLocks noGrp="1"/>
          </p:cNvSpPr>
          <p:nvPr>
            <p:ph type="ftr" sz="quarter" idx="11"/>
          </p:nvPr>
        </p:nvSpPr>
        <p:spPr/>
        <p:txBody>
          <a:bodyPr/>
          <a:lstStyle/>
          <a:p>
            <a:r>
              <a:rPr lang="en-US" dirty="0" smtClean="0"/>
              <a:t>Shuangfei Fan</a:t>
            </a:r>
            <a:endParaRPr lang="en-US" dirty="0"/>
          </a:p>
        </p:txBody>
      </p:sp>
      <p:sp>
        <p:nvSpPr>
          <p:cNvPr id="14" name="Slide Number Placeholder 13"/>
          <p:cNvSpPr>
            <a:spLocks noGrp="1"/>
          </p:cNvSpPr>
          <p:nvPr>
            <p:ph type="sldNum" sz="quarter" idx="12"/>
          </p:nvPr>
        </p:nvSpPr>
        <p:spPr/>
        <p:txBody>
          <a:bodyPr/>
          <a:lstStyle/>
          <a:p>
            <a:fld id="{63E15ED0-6B91-3E46-8AA4-6E348A3E944A}" type="slidenum">
              <a:rPr lang="en-US" smtClean="0"/>
              <a:t>5</a:t>
            </a:fld>
            <a:endParaRPr lang="en-US"/>
          </a:p>
        </p:txBody>
      </p:sp>
      <p:sp>
        <p:nvSpPr>
          <p:cNvPr id="15" name="Date Placeholder 14"/>
          <p:cNvSpPr>
            <a:spLocks noGrp="1"/>
          </p:cNvSpPr>
          <p:nvPr>
            <p:ph type="dt" sz="half" idx="10"/>
          </p:nvPr>
        </p:nvSpPr>
        <p:spPr/>
        <p:txBody>
          <a:bodyPr/>
          <a:lstStyle/>
          <a:p>
            <a:r>
              <a:rPr lang="en-US" smtClean="0"/>
              <a:t>2/21/17</a:t>
            </a:r>
            <a:endParaRPr lang="en-US"/>
          </a:p>
        </p:txBody>
      </p:sp>
      <p:pic>
        <p:nvPicPr>
          <p:cNvPr id="11" name="Picture 10"/>
          <p:cNvPicPr>
            <a:picLocks noChangeAspect="1"/>
          </p:cNvPicPr>
          <p:nvPr/>
        </p:nvPicPr>
        <p:blipFill>
          <a:blip r:embed="rId3" cstate="print"/>
          <a:srcRect/>
          <a:stretch>
            <a:fillRect/>
          </a:stretch>
        </p:blipFill>
        <p:spPr bwMode="auto">
          <a:xfrm>
            <a:off x="993810" y="1183239"/>
            <a:ext cx="1524000" cy="1828800"/>
          </a:xfrm>
          <a:prstGeom prst="rect">
            <a:avLst/>
          </a:prstGeom>
          <a:noFill/>
          <a:ln w="9525">
            <a:noFill/>
            <a:miter lim="800000"/>
            <a:headEnd/>
            <a:tailEnd/>
          </a:ln>
        </p:spPr>
      </p:pic>
      <p:pic>
        <p:nvPicPr>
          <p:cNvPr id="16" name="Picture 15"/>
          <p:cNvPicPr>
            <a:picLocks noChangeAspect="1"/>
          </p:cNvPicPr>
          <p:nvPr/>
        </p:nvPicPr>
        <p:blipFill>
          <a:blip r:embed="rId4" cstate="print"/>
          <a:srcRect/>
          <a:stretch>
            <a:fillRect/>
          </a:stretch>
        </p:blipFill>
        <p:spPr bwMode="auto">
          <a:xfrm>
            <a:off x="6556410" y="1183239"/>
            <a:ext cx="1060450" cy="1828800"/>
          </a:xfrm>
          <a:prstGeom prst="rect">
            <a:avLst/>
          </a:prstGeom>
          <a:noFill/>
          <a:ln w="9525">
            <a:noFill/>
            <a:miter lim="800000"/>
            <a:headEnd/>
            <a:tailEnd/>
          </a:ln>
        </p:spPr>
      </p:pic>
      <p:pic>
        <p:nvPicPr>
          <p:cNvPr id="17" name="Picture 16"/>
          <p:cNvPicPr>
            <a:picLocks noChangeAspect="1"/>
          </p:cNvPicPr>
          <p:nvPr/>
        </p:nvPicPr>
        <p:blipFill>
          <a:blip r:embed="rId5" cstate="print"/>
          <a:srcRect/>
          <a:stretch>
            <a:fillRect/>
          </a:stretch>
        </p:blipFill>
        <p:spPr bwMode="auto">
          <a:xfrm>
            <a:off x="3490948" y="1183239"/>
            <a:ext cx="1998662" cy="1828800"/>
          </a:xfrm>
          <a:prstGeom prst="rect">
            <a:avLst/>
          </a:prstGeom>
          <a:noFill/>
          <a:ln w="9525">
            <a:noFill/>
            <a:miter lim="800000"/>
            <a:headEnd/>
            <a:tailEnd/>
          </a:ln>
        </p:spPr>
      </p:pic>
      <p:pic>
        <p:nvPicPr>
          <p:cNvPr id="18" name="Picture 17"/>
          <p:cNvPicPr>
            <a:picLocks noChangeAspect="1"/>
          </p:cNvPicPr>
          <p:nvPr/>
        </p:nvPicPr>
        <p:blipFill>
          <a:blip r:embed="rId6" cstate="print"/>
          <a:srcRect/>
          <a:stretch>
            <a:fillRect/>
          </a:stretch>
        </p:blipFill>
        <p:spPr bwMode="auto">
          <a:xfrm>
            <a:off x="841410" y="3621639"/>
            <a:ext cx="1828800" cy="1828800"/>
          </a:xfrm>
          <a:prstGeom prst="rect">
            <a:avLst/>
          </a:prstGeom>
          <a:noFill/>
          <a:ln w="9525">
            <a:noFill/>
            <a:miter lim="800000"/>
            <a:headEnd/>
            <a:tailEnd/>
          </a:ln>
        </p:spPr>
      </p:pic>
      <p:pic>
        <p:nvPicPr>
          <p:cNvPr id="19" name="Picture 18"/>
          <p:cNvPicPr>
            <a:picLocks noChangeAspect="1"/>
          </p:cNvPicPr>
          <p:nvPr/>
        </p:nvPicPr>
        <p:blipFill>
          <a:blip r:embed="rId7" cstate="print"/>
          <a:srcRect/>
          <a:stretch>
            <a:fillRect/>
          </a:stretch>
        </p:blipFill>
        <p:spPr bwMode="auto">
          <a:xfrm>
            <a:off x="6175410" y="3621639"/>
            <a:ext cx="1828800" cy="1828800"/>
          </a:xfrm>
          <a:prstGeom prst="rect">
            <a:avLst/>
          </a:prstGeom>
          <a:noFill/>
          <a:ln w="9525">
            <a:noFill/>
            <a:miter lim="800000"/>
            <a:headEnd/>
            <a:tailEnd/>
          </a:ln>
        </p:spPr>
      </p:pic>
      <p:pic>
        <p:nvPicPr>
          <p:cNvPr id="20" name="Picture 19"/>
          <p:cNvPicPr>
            <a:picLocks noChangeAspect="1"/>
          </p:cNvPicPr>
          <p:nvPr/>
        </p:nvPicPr>
        <p:blipFill>
          <a:blip r:embed="rId8" cstate="print"/>
          <a:srcRect/>
          <a:stretch>
            <a:fillRect/>
          </a:stretch>
        </p:blipFill>
        <p:spPr bwMode="auto">
          <a:xfrm>
            <a:off x="3584610" y="3621639"/>
            <a:ext cx="1828800" cy="1828800"/>
          </a:xfrm>
          <a:prstGeom prst="rect">
            <a:avLst/>
          </a:prstGeom>
          <a:noFill/>
          <a:ln w="9525">
            <a:noFill/>
            <a:miter lim="800000"/>
            <a:headEnd/>
            <a:tailEnd/>
          </a:ln>
        </p:spPr>
      </p:pic>
      <p:sp>
        <p:nvSpPr>
          <p:cNvPr id="21" name="TextBox 20"/>
          <p:cNvSpPr txBox="1">
            <a:spLocks noChangeArrowheads="1"/>
          </p:cNvSpPr>
          <p:nvPr/>
        </p:nvSpPr>
        <p:spPr bwMode="auto">
          <a:xfrm>
            <a:off x="993810" y="2935839"/>
            <a:ext cx="1524000" cy="430213"/>
          </a:xfrm>
          <a:prstGeom prst="rect">
            <a:avLst/>
          </a:prstGeom>
          <a:noFill/>
          <a:ln w="9525">
            <a:noFill/>
            <a:miter lim="800000"/>
            <a:headEnd/>
            <a:tailEnd/>
          </a:ln>
        </p:spPr>
        <p:txBody>
          <a:bodyPr>
            <a:spAutoFit/>
          </a:bodyPr>
          <a:lstStyle/>
          <a:p>
            <a:pPr algn="ctr"/>
            <a:r>
              <a:rPr lang="en-US" altLang="zh-TW" sz="2200" dirty="0">
                <a:latin typeface="Calibri" charset="0"/>
              </a:rPr>
              <a:t>Smiling</a:t>
            </a:r>
          </a:p>
        </p:txBody>
      </p:sp>
      <p:sp>
        <p:nvSpPr>
          <p:cNvPr id="22" name="TextBox 21"/>
          <p:cNvSpPr txBox="1">
            <a:spLocks noChangeArrowheads="1"/>
          </p:cNvSpPr>
          <p:nvPr/>
        </p:nvSpPr>
        <p:spPr bwMode="auto">
          <a:xfrm>
            <a:off x="6327810" y="2935839"/>
            <a:ext cx="1524000" cy="430213"/>
          </a:xfrm>
          <a:prstGeom prst="rect">
            <a:avLst/>
          </a:prstGeom>
          <a:noFill/>
          <a:ln w="9525">
            <a:noFill/>
            <a:miter lim="800000"/>
            <a:headEnd/>
            <a:tailEnd/>
          </a:ln>
        </p:spPr>
        <p:txBody>
          <a:bodyPr>
            <a:spAutoFit/>
          </a:bodyPr>
          <a:lstStyle/>
          <a:p>
            <a:pPr algn="ctr"/>
            <a:r>
              <a:rPr lang="en-US" altLang="zh-TW" sz="2200">
                <a:latin typeface="Calibri" charset="0"/>
              </a:rPr>
              <a:t>Not smiling</a:t>
            </a:r>
          </a:p>
        </p:txBody>
      </p:sp>
      <p:sp>
        <p:nvSpPr>
          <p:cNvPr id="23" name="TextBox 22"/>
          <p:cNvSpPr txBox="1">
            <a:spLocks noChangeArrowheads="1"/>
          </p:cNvSpPr>
          <p:nvPr/>
        </p:nvSpPr>
        <p:spPr bwMode="auto">
          <a:xfrm>
            <a:off x="3660810" y="2935839"/>
            <a:ext cx="1524000" cy="430213"/>
          </a:xfrm>
          <a:prstGeom prst="rect">
            <a:avLst/>
          </a:prstGeom>
          <a:noFill/>
          <a:ln w="9525">
            <a:noFill/>
            <a:miter lim="800000"/>
            <a:headEnd/>
            <a:tailEnd/>
          </a:ln>
        </p:spPr>
        <p:txBody>
          <a:bodyPr>
            <a:spAutoFit/>
          </a:bodyPr>
          <a:lstStyle/>
          <a:p>
            <a:pPr algn="ctr"/>
            <a:r>
              <a:rPr lang="en-US" altLang="zh-TW" sz="2200">
                <a:latin typeface="Calibri" charset="0"/>
              </a:rPr>
              <a:t>???</a:t>
            </a:r>
          </a:p>
        </p:txBody>
      </p:sp>
      <p:sp>
        <p:nvSpPr>
          <p:cNvPr id="24" name="TextBox 23"/>
          <p:cNvSpPr txBox="1">
            <a:spLocks noChangeArrowheads="1"/>
          </p:cNvSpPr>
          <p:nvPr/>
        </p:nvSpPr>
        <p:spPr bwMode="auto">
          <a:xfrm>
            <a:off x="917610" y="5450439"/>
            <a:ext cx="1524000" cy="430213"/>
          </a:xfrm>
          <a:prstGeom prst="rect">
            <a:avLst/>
          </a:prstGeom>
          <a:noFill/>
          <a:ln w="9525">
            <a:noFill/>
            <a:miter lim="800000"/>
            <a:headEnd/>
            <a:tailEnd/>
          </a:ln>
        </p:spPr>
        <p:txBody>
          <a:bodyPr>
            <a:spAutoFit/>
          </a:bodyPr>
          <a:lstStyle/>
          <a:p>
            <a:pPr algn="ctr"/>
            <a:r>
              <a:rPr lang="en-US" altLang="zh-TW" sz="2200">
                <a:latin typeface="Calibri" charset="0"/>
              </a:rPr>
              <a:t>Natural</a:t>
            </a:r>
          </a:p>
        </p:txBody>
      </p:sp>
      <p:sp>
        <p:nvSpPr>
          <p:cNvPr id="25" name="TextBox 24"/>
          <p:cNvSpPr txBox="1">
            <a:spLocks noChangeArrowheads="1"/>
          </p:cNvSpPr>
          <p:nvPr/>
        </p:nvSpPr>
        <p:spPr bwMode="auto">
          <a:xfrm>
            <a:off x="6251610" y="5450439"/>
            <a:ext cx="1524000" cy="430213"/>
          </a:xfrm>
          <a:prstGeom prst="rect">
            <a:avLst/>
          </a:prstGeom>
          <a:noFill/>
          <a:ln w="9525">
            <a:noFill/>
            <a:miter lim="800000"/>
            <a:headEnd/>
            <a:tailEnd/>
          </a:ln>
        </p:spPr>
        <p:txBody>
          <a:bodyPr>
            <a:spAutoFit/>
          </a:bodyPr>
          <a:lstStyle/>
          <a:p>
            <a:pPr algn="ctr"/>
            <a:r>
              <a:rPr lang="en-US" altLang="zh-TW" sz="2200">
                <a:latin typeface="Calibri" charset="0"/>
              </a:rPr>
              <a:t>Not natural</a:t>
            </a:r>
          </a:p>
        </p:txBody>
      </p:sp>
      <p:sp>
        <p:nvSpPr>
          <p:cNvPr id="26" name="TextBox 15"/>
          <p:cNvSpPr txBox="1">
            <a:spLocks noChangeArrowheads="1"/>
          </p:cNvSpPr>
          <p:nvPr/>
        </p:nvSpPr>
        <p:spPr bwMode="auto">
          <a:xfrm>
            <a:off x="2670210" y="5374239"/>
            <a:ext cx="3505200" cy="430213"/>
          </a:xfrm>
          <a:prstGeom prst="rect">
            <a:avLst/>
          </a:prstGeom>
          <a:noFill/>
          <a:ln w="9525">
            <a:noFill/>
            <a:miter lim="800000"/>
            <a:headEnd/>
            <a:tailEnd/>
          </a:ln>
        </p:spPr>
        <p:txBody>
          <a:bodyPr>
            <a:spAutoFit/>
          </a:bodyPr>
          <a:lstStyle/>
          <a:p>
            <a:pPr algn="ctr"/>
            <a:r>
              <a:rPr lang="en-US" altLang="zh-TW" sz="2200">
                <a:latin typeface="Calibri" charset="0"/>
              </a:rPr>
              <a:t>???</a:t>
            </a:r>
            <a:endParaRPr lang="en-US" altLang="zh-TW" sz="2200">
              <a:solidFill>
                <a:srgbClr val="0000FF"/>
              </a:solidFill>
              <a:latin typeface="Calibri" charset="0"/>
            </a:endParaRPr>
          </a:p>
        </p:txBody>
      </p:sp>
      <p:sp>
        <p:nvSpPr>
          <p:cNvPr id="28" name="object 2"/>
          <p:cNvSpPr txBox="1">
            <a:spLocks/>
          </p:cNvSpPr>
          <p:nvPr/>
        </p:nvSpPr>
        <p:spPr>
          <a:xfrm>
            <a:off x="375985" y="54176"/>
            <a:ext cx="6439153" cy="526325"/>
          </a:xfrm>
          <a:prstGeom prst="rect">
            <a:avLst/>
          </a:prstGeom>
        </p:spPr>
        <p:txBody>
          <a:bodyPr vert="horz" wrap="square" lIns="0" tIns="94515" rIns="0" bIns="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905" algn="l"/>
            <a:r>
              <a:rPr lang="en-US" sz="2800" b="1" spc="-5" dirty="0" smtClean="0">
                <a:solidFill>
                  <a:schemeClr val="accent6"/>
                </a:solidFill>
              </a:rPr>
              <a:t>Relative Attributes</a:t>
            </a:r>
            <a:endParaRPr lang="en-US" sz="2800" b="1" spc="-5" dirty="0">
              <a:solidFill>
                <a:schemeClr val="accent6"/>
              </a:solidFill>
            </a:endParaRPr>
          </a:p>
        </p:txBody>
      </p:sp>
      <p:sp>
        <p:nvSpPr>
          <p:cNvPr id="29" name="Footer Placeholder 12"/>
          <p:cNvSpPr txBox="1">
            <a:spLocks/>
          </p:cNvSpPr>
          <p:nvPr/>
        </p:nvSpPr>
        <p:spPr>
          <a:xfrm>
            <a:off x="6742565" y="6004832"/>
            <a:ext cx="2056720" cy="37023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tx1"/>
                </a:solidFill>
              </a:rPr>
              <a:t>Figure Credit: Devi Parikh</a:t>
            </a:r>
            <a:endParaRPr lang="en-US" sz="1400" dirty="0">
              <a:solidFill>
                <a:schemeClr val="tx1"/>
              </a:solidFill>
            </a:endParaRPr>
          </a:p>
        </p:txBody>
      </p:sp>
    </p:spTree>
    <p:extLst>
      <p:ext uri="{BB962C8B-B14F-4D97-AF65-F5344CB8AC3E}">
        <p14:creationId xmlns:p14="http://schemas.microsoft.com/office/powerpoint/2010/main" val="25681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3" name="TextBox 2"/>
          <p:cNvSpPr txBox="1"/>
          <p:nvPr/>
        </p:nvSpPr>
        <p:spPr>
          <a:xfrm>
            <a:off x="-1185333" y="1964267"/>
            <a:ext cx="184666" cy="369332"/>
          </a:xfrm>
          <a:prstGeom prst="rect">
            <a:avLst/>
          </a:prstGeom>
          <a:noFill/>
        </p:spPr>
        <p:txBody>
          <a:bodyPr wrap="none" rtlCol="0">
            <a:spAutoFit/>
          </a:bodyPr>
          <a:lstStyle/>
          <a:p>
            <a:endParaRPr lang="en-US" dirty="0"/>
          </a:p>
        </p:txBody>
      </p:sp>
      <p:sp>
        <p:nvSpPr>
          <p:cNvPr id="13" name="Footer Placeholder 12"/>
          <p:cNvSpPr>
            <a:spLocks noGrp="1"/>
          </p:cNvSpPr>
          <p:nvPr>
            <p:ph type="ftr" sz="quarter" idx="11"/>
          </p:nvPr>
        </p:nvSpPr>
        <p:spPr/>
        <p:txBody>
          <a:bodyPr/>
          <a:lstStyle/>
          <a:p>
            <a:r>
              <a:rPr lang="en-US" smtClean="0"/>
              <a:t>Shuangfei Fan</a:t>
            </a:r>
            <a:endParaRPr lang="en-US"/>
          </a:p>
        </p:txBody>
      </p:sp>
      <p:sp>
        <p:nvSpPr>
          <p:cNvPr id="14" name="Slide Number Placeholder 13"/>
          <p:cNvSpPr>
            <a:spLocks noGrp="1"/>
          </p:cNvSpPr>
          <p:nvPr>
            <p:ph type="sldNum" sz="quarter" idx="12"/>
          </p:nvPr>
        </p:nvSpPr>
        <p:spPr/>
        <p:txBody>
          <a:bodyPr/>
          <a:lstStyle/>
          <a:p>
            <a:fld id="{63E15ED0-6B91-3E46-8AA4-6E348A3E944A}" type="slidenum">
              <a:rPr lang="en-US" smtClean="0"/>
              <a:t>6</a:t>
            </a:fld>
            <a:endParaRPr lang="en-US"/>
          </a:p>
        </p:txBody>
      </p:sp>
      <p:sp>
        <p:nvSpPr>
          <p:cNvPr id="15" name="Date Placeholder 14"/>
          <p:cNvSpPr>
            <a:spLocks noGrp="1"/>
          </p:cNvSpPr>
          <p:nvPr>
            <p:ph type="dt" sz="half" idx="10"/>
          </p:nvPr>
        </p:nvSpPr>
        <p:spPr/>
        <p:txBody>
          <a:bodyPr/>
          <a:lstStyle/>
          <a:p>
            <a:r>
              <a:rPr lang="en-US" smtClean="0"/>
              <a:t>2/21/17</a:t>
            </a:r>
            <a:endParaRPr lang="en-US"/>
          </a:p>
        </p:txBody>
      </p:sp>
      <p:pic>
        <p:nvPicPr>
          <p:cNvPr id="11" name="Picture 10"/>
          <p:cNvPicPr>
            <a:picLocks noChangeAspect="1"/>
          </p:cNvPicPr>
          <p:nvPr/>
        </p:nvPicPr>
        <p:blipFill>
          <a:blip r:embed="rId3" cstate="print"/>
          <a:srcRect/>
          <a:stretch>
            <a:fillRect/>
          </a:stretch>
        </p:blipFill>
        <p:spPr bwMode="auto">
          <a:xfrm>
            <a:off x="1102668" y="1183239"/>
            <a:ext cx="1524000" cy="1828800"/>
          </a:xfrm>
          <a:prstGeom prst="rect">
            <a:avLst/>
          </a:prstGeom>
          <a:noFill/>
          <a:ln w="9525">
            <a:noFill/>
            <a:miter lim="800000"/>
            <a:headEnd/>
            <a:tailEnd/>
          </a:ln>
        </p:spPr>
      </p:pic>
      <p:pic>
        <p:nvPicPr>
          <p:cNvPr id="16" name="Picture 15"/>
          <p:cNvPicPr>
            <a:picLocks noChangeAspect="1"/>
          </p:cNvPicPr>
          <p:nvPr/>
        </p:nvPicPr>
        <p:blipFill>
          <a:blip r:embed="rId4" cstate="print"/>
          <a:srcRect/>
          <a:stretch>
            <a:fillRect/>
          </a:stretch>
        </p:blipFill>
        <p:spPr bwMode="auto">
          <a:xfrm>
            <a:off x="6556410" y="1183239"/>
            <a:ext cx="1060450" cy="1828800"/>
          </a:xfrm>
          <a:prstGeom prst="rect">
            <a:avLst/>
          </a:prstGeom>
          <a:noFill/>
          <a:ln w="9525">
            <a:noFill/>
            <a:miter lim="800000"/>
            <a:headEnd/>
            <a:tailEnd/>
          </a:ln>
        </p:spPr>
      </p:pic>
      <p:pic>
        <p:nvPicPr>
          <p:cNvPr id="17" name="Picture 16"/>
          <p:cNvPicPr>
            <a:picLocks noChangeAspect="1"/>
          </p:cNvPicPr>
          <p:nvPr/>
        </p:nvPicPr>
        <p:blipFill>
          <a:blip r:embed="rId5" cstate="print"/>
          <a:srcRect/>
          <a:stretch>
            <a:fillRect/>
          </a:stretch>
        </p:blipFill>
        <p:spPr bwMode="auto">
          <a:xfrm>
            <a:off x="3490948" y="1183239"/>
            <a:ext cx="1998662" cy="1828800"/>
          </a:xfrm>
          <a:prstGeom prst="rect">
            <a:avLst/>
          </a:prstGeom>
          <a:noFill/>
          <a:ln w="9525">
            <a:noFill/>
            <a:miter lim="800000"/>
            <a:headEnd/>
            <a:tailEnd/>
          </a:ln>
        </p:spPr>
      </p:pic>
      <p:pic>
        <p:nvPicPr>
          <p:cNvPr id="18" name="Picture 17"/>
          <p:cNvPicPr>
            <a:picLocks noChangeAspect="1"/>
          </p:cNvPicPr>
          <p:nvPr/>
        </p:nvPicPr>
        <p:blipFill>
          <a:blip r:embed="rId6" cstate="print"/>
          <a:srcRect/>
          <a:stretch>
            <a:fillRect/>
          </a:stretch>
        </p:blipFill>
        <p:spPr bwMode="auto">
          <a:xfrm>
            <a:off x="1004697" y="3621639"/>
            <a:ext cx="1828800" cy="1828800"/>
          </a:xfrm>
          <a:prstGeom prst="rect">
            <a:avLst/>
          </a:prstGeom>
          <a:noFill/>
          <a:ln w="9525">
            <a:noFill/>
            <a:miter lim="800000"/>
            <a:headEnd/>
            <a:tailEnd/>
          </a:ln>
        </p:spPr>
      </p:pic>
      <p:pic>
        <p:nvPicPr>
          <p:cNvPr id="19" name="Picture 18"/>
          <p:cNvPicPr>
            <a:picLocks noChangeAspect="1"/>
          </p:cNvPicPr>
          <p:nvPr/>
        </p:nvPicPr>
        <p:blipFill>
          <a:blip r:embed="rId7" cstate="print"/>
          <a:srcRect/>
          <a:stretch>
            <a:fillRect/>
          </a:stretch>
        </p:blipFill>
        <p:spPr bwMode="auto">
          <a:xfrm>
            <a:off x="6175410" y="3621639"/>
            <a:ext cx="1828800" cy="1828800"/>
          </a:xfrm>
          <a:prstGeom prst="rect">
            <a:avLst/>
          </a:prstGeom>
          <a:noFill/>
          <a:ln w="9525">
            <a:noFill/>
            <a:miter lim="800000"/>
            <a:headEnd/>
            <a:tailEnd/>
          </a:ln>
        </p:spPr>
      </p:pic>
      <p:pic>
        <p:nvPicPr>
          <p:cNvPr id="20" name="Picture 19"/>
          <p:cNvPicPr>
            <a:picLocks noChangeAspect="1"/>
          </p:cNvPicPr>
          <p:nvPr/>
        </p:nvPicPr>
        <p:blipFill>
          <a:blip r:embed="rId8" cstate="print"/>
          <a:srcRect/>
          <a:stretch>
            <a:fillRect/>
          </a:stretch>
        </p:blipFill>
        <p:spPr bwMode="auto">
          <a:xfrm>
            <a:off x="3584610" y="3621639"/>
            <a:ext cx="1828800" cy="1828800"/>
          </a:xfrm>
          <a:prstGeom prst="rect">
            <a:avLst/>
          </a:prstGeom>
          <a:noFill/>
          <a:ln w="9525">
            <a:noFill/>
            <a:miter lim="800000"/>
            <a:headEnd/>
            <a:tailEnd/>
          </a:ln>
        </p:spPr>
      </p:pic>
      <p:sp>
        <p:nvSpPr>
          <p:cNvPr id="21" name="TextBox 20"/>
          <p:cNvSpPr txBox="1">
            <a:spLocks noChangeArrowheads="1"/>
          </p:cNvSpPr>
          <p:nvPr/>
        </p:nvSpPr>
        <p:spPr bwMode="auto">
          <a:xfrm>
            <a:off x="-138306" y="2063726"/>
            <a:ext cx="1208733" cy="430887"/>
          </a:xfrm>
          <a:prstGeom prst="rect">
            <a:avLst/>
          </a:prstGeom>
          <a:noFill/>
          <a:ln w="9525">
            <a:noFill/>
            <a:miter lim="800000"/>
            <a:headEnd/>
            <a:tailEnd/>
          </a:ln>
        </p:spPr>
        <p:txBody>
          <a:bodyPr wrap="square">
            <a:spAutoFit/>
          </a:bodyPr>
          <a:lstStyle/>
          <a:p>
            <a:pPr algn="ctr"/>
            <a:r>
              <a:rPr lang="en-US" altLang="zh-TW" sz="2200" dirty="0">
                <a:latin typeface="Calibri" charset="0"/>
              </a:rPr>
              <a:t>Smiling</a:t>
            </a:r>
          </a:p>
        </p:txBody>
      </p:sp>
      <p:sp>
        <p:nvSpPr>
          <p:cNvPr id="24" name="TextBox 23"/>
          <p:cNvSpPr txBox="1">
            <a:spLocks noChangeArrowheads="1"/>
          </p:cNvSpPr>
          <p:nvPr/>
        </p:nvSpPr>
        <p:spPr bwMode="auto">
          <a:xfrm>
            <a:off x="-235856" y="4423878"/>
            <a:ext cx="1524000" cy="430213"/>
          </a:xfrm>
          <a:prstGeom prst="rect">
            <a:avLst/>
          </a:prstGeom>
          <a:noFill/>
          <a:ln w="9525">
            <a:noFill/>
            <a:miter lim="800000"/>
            <a:headEnd/>
            <a:tailEnd/>
          </a:ln>
        </p:spPr>
        <p:txBody>
          <a:bodyPr>
            <a:spAutoFit/>
          </a:bodyPr>
          <a:lstStyle/>
          <a:p>
            <a:pPr algn="ctr"/>
            <a:r>
              <a:rPr lang="en-US" altLang="zh-TW" sz="2200" dirty="0">
                <a:latin typeface="Calibri" charset="0"/>
              </a:rPr>
              <a:t>Natural</a:t>
            </a:r>
          </a:p>
        </p:txBody>
      </p:sp>
      <p:sp>
        <p:nvSpPr>
          <p:cNvPr id="28" name="object 2"/>
          <p:cNvSpPr txBox="1">
            <a:spLocks/>
          </p:cNvSpPr>
          <p:nvPr/>
        </p:nvSpPr>
        <p:spPr>
          <a:xfrm>
            <a:off x="375985" y="54176"/>
            <a:ext cx="6439153" cy="526325"/>
          </a:xfrm>
          <a:prstGeom prst="rect">
            <a:avLst/>
          </a:prstGeom>
        </p:spPr>
        <p:txBody>
          <a:bodyPr vert="horz" wrap="square" lIns="0" tIns="94515" rIns="0" bIns="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905" algn="l"/>
            <a:r>
              <a:rPr lang="en-US" sz="2800" b="1" spc="-5" dirty="0" smtClean="0">
                <a:solidFill>
                  <a:schemeClr val="accent6"/>
                </a:solidFill>
              </a:rPr>
              <a:t>Relative Attributes</a:t>
            </a:r>
            <a:endParaRPr lang="en-US" sz="2800" b="1" spc="-5" dirty="0">
              <a:solidFill>
                <a:schemeClr val="accent6"/>
              </a:solidFill>
            </a:endParaRPr>
          </a:p>
        </p:txBody>
      </p:sp>
      <p:sp>
        <p:nvSpPr>
          <p:cNvPr id="2" name="TextBox 1"/>
          <p:cNvSpPr txBox="1"/>
          <p:nvPr/>
        </p:nvSpPr>
        <p:spPr>
          <a:xfrm>
            <a:off x="2979057" y="2100012"/>
            <a:ext cx="338554" cy="461665"/>
          </a:xfrm>
          <a:prstGeom prst="rect">
            <a:avLst/>
          </a:prstGeom>
          <a:noFill/>
        </p:spPr>
        <p:txBody>
          <a:bodyPr wrap="none" rtlCol="0">
            <a:spAutoFit/>
          </a:bodyPr>
          <a:lstStyle/>
          <a:p>
            <a:r>
              <a:rPr lang="en-US" sz="2400" b="1" dirty="0" smtClean="0"/>
              <a:t>&gt;</a:t>
            </a:r>
            <a:endParaRPr lang="en-US" sz="2400" b="1" dirty="0"/>
          </a:p>
        </p:txBody>
      </p:sp>
      <p:sp>
        <p:nvSpPr>
          <p:cNvPr id="27" name="TextBox 26"/>
          <p:cNvSpPr txBox="1"/>
          <p:nvPr/>
        </p:nvSpPr>
        <p:spPr>
          <a:xfrm>
            <a:off x="5850523" y="2090074"/>
            <a:ext cx="338554" cy="461665"/>
          </a:xfrm>
          <a:prstGeom prst="rect">
            <a:avLst/>
          </a:prstGeom>
          <a:noFill/>
        </p:spPr>
        <p:txBody>
          <a:bodyPr wrap="none" rtlCol="0">
            <a:spAutoFit/>
          </a:bodyPr>
          <a:lstStyle/>
          <a:p>
            <a:r>
              <a:rPr lang="en-US" sz="2400" b="1" dirty="0" smtClean="0"/>
              <a:t>&gt;</a:t>
            </a:r>
            <a:endParaRPr lang="en-US" sz="2400" b="1" dirty="0"/>
          </a:p>
        </p:txBody>
      </p:sp>
      <p:sp>
        <p:nvSpPr>
          <p:cNvPr id="29" name="TextBox 28"/>
          <p:cNvSpPr txBox="1"/>
          <p:nvPr/>
        </p:nvSpPr>
        <p:spPr>
          <a:xfrm>
            <a:off x="3124200" y="4392426"/>
            <a:ext cx="338554" cy="461665"/>
          </a:xfrm>
          <a:prstGeom prst="rect">
            <a:avLst/>
          </a:prstGeom>
          <a:noFill/>
        </p:spPr>
        <p:txBody>
          <a:bodyPr wrap="none" rtlCol="0">
            <a:spAutoFit/>
          </a:bodyPr>
          <a:lstStyle/>
          <a:p>
            <a:r>
              <a:rPr lang="en-US" sz="2400" b="1" dirty="0" smtClean="0"/>
              <a:t>&gt;</a:t>
            </a:r>
            <a:endParaRPr lang="en-US" sz="2400" b="1" dirty="0"/>
          </a:p>
        </p:txBody>
      </p:sp>
      <p:sp>
        <p:nvSpPr>
          <p:cNvPr id="30" name="TextBox 29"/>
          <p:cNvSpPr txBox="1"/>
          <p:nvPr/>
        </p:nvSpPr>
        <p:spPr>
          <a:xfrm>
            <a:off x="5681246" y="4392426"/>
            <a:ext cx="338554" cy="461665"/>
          </a:xfrm>
          <a:prstGeom prst="rect">
            <a:avLst/>
          </a:prstGeom>
          <a:noFill/>
        </p:spPr>
        <p:txBody>
          <a:bodyPr wrap="none" rtlCol="0">
            <a:spAutoFit/>
          </a:bodyPr>
          <a:lstStyle/>
          <a:p>
            <a:r>
              <a:rPr lang="en-US" sz="2400" b="1" dirty="0" smtClean="0"/>
              <a:t>&gt;</a:t>
            </a:r>
            <a:endParaRPr lang="en-US" sz="2400" b="1" dirty="0"/>
          </a:p>
        </p:txBody>
      </p:sp>
    </p:spTree>
    <p:extLst>
      <p:ext uri="{BB962C8B-B14F-4D97-AF65-F5344CB8AC3E}">
        <p14:creationId xmlns:p14="http://schemas.microsoft.com/office/powerpoint/2010/main" val="37384794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12" y="84954"/>
            <a:ext cx="2195276" cy="464770"/>
          </a:xfrm>
          <a:prstGeom prst="rect">
            <a:avLst/>
          </a:prstGeom>
        </p:spPr>
        <p:txBody>
          <a:bodyPr vert="horz" wrap="square" lIns="0" tIns="94515" rIns="0" bIns="0" rtlCol="0">
            <a:spAutoFit/>
          </a:bodyPr>
          <a:lstStyle/>
          <a:p>
            <a:pPr marL="1905">
              <a:lnSpc>
                <a:spcPct val="100000"/>
              </a:lnSpc>
            </a:pPr>
            <a:r>
              <a:rPr sz="2400" b="1" spc="-5" dirty="0" smtClean="0">
                <a:solidFill>
                  <a:schemeClr val="accent6"/>
                </a:solidFill>
              </a:rPr>
              <a:t>O</a:t>
            </a:r>
            <a:r>
              <a:rPr lang="en-US" sz="2400" b="1" spc="-5" dirty="0" smtClean="0">
                <a:solidFill>
                  <a:schemeClr val="accent6"/>
                </a:solidFill>
              </a:rPr>
              <a:t>VERVIEW</a:t>
            </a:r>
            <a:endParaRPr sz="2400" b="1" spc="-5" dirty="0">
              <a:solidFill>
                <a:schemeClr val="accent6"/>
              </a:solidFill>
            </a:endParaRPr>
          </a:p>
        </p:txBody>
      </p:sp>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5" name="Footer Placeholder 4"/>
          <p:cNvSpPr>
            <a:spLocks noGrp="1"/>
          </p:cNvSpPr>
          <p:nvPr>
            <p:ph type="ftr" sz="quarter" idx="11"/>
          </p:nvPr>
        </p:nvSpPr>
        <p:spPr/>
        <p:txBody>
          <a:bodyPr/>
          <a:lstStyle/>
          <a:p>
            <a:r>
              <a:rPr lang="en-US" smtClean="0"/>
              <a:t>Shuangfei Fan</a:t>
            </a:r>
            <a:endParaRPr lang="en-US"/>
          </a:p>
        </p:txBody>
      </p:sp>
      <p:sp>
        <p:nvSpPr>
          <p:cNvPr id="9" name="Slide Number Placeholder 8"/>
          <p:cNvSpPr>
            <a:spLocks noGrp="1"/>
          </p:cNvSpPr>
          <p:nvPr>
            <p:ph type="sldNum" sz="quarter" idx="12"/>
          </p:nvPr>
        </p:nvSpPr>
        <p:spPr/>
        <p:txBody>
          <a:bodyPr/>
          <a:lstStyle/>
          <a:p>
            <a:fld id="{63E15ED0-6B91-3E46-8AA4-6E348A3E944A}" type="slidenum">
              <a:rPr lang="en-US" smtClean="0"/>
              <a:t>7</a:t>
            </a:fld>
            <a:endParaRPr lang="en-US"/>
          </a:p>
        </p:txBody>
      </p:sp>
      <p:sp>
        <p:nvSpPr>
          <p:cNvPr id="10" name="Date Placeholder 9"/>
          <p:cNvSpPr>
            <a:spLocks noGrp="1"/>
          </p:cNvSpPr>
          <p:nvPr>
            <p:ph type="dt" sz="half" idx="10"/>
          </p:nvPr>
        </p:nvSpPr>
        <p:spPr/>
        <p:txBody>
          <a:bodyPr/>
          <a:lstStyle/>
          <a:p>
            <a:r>
              <a:rPr lang="en-US" smtClean="0"/>
              <a:t>2/21/17</a:t>
            </a:r>
            <a:endParaRPr lang="en-US"/>
          </a:p>
        </p:txBody>
      </p:sp>
      <p:sp>
        <p:nvSpPr>
          <p:cNvPr id="11" name="object 3"/>
          <p:cNvSpPr txBox="1"/>
          <p:nvPr/>
        </p:nvSpPr>
        <p:spPr>
          <a:xfrm>
            <a:off x="501951" y="1049251"/>
            <a:ext cx="6936357" cy="4722523"/>
          </a:xfrm>
          <a:prstGeom prst="rect">
            <a:avLst/>
          </a:prstGeom>
        </p:spPr>
        <p:txBody>
          <a:bodyPr vert="horz" wrap="square" lIns="0" tIns="0" rIns="0" bIns="0" rtlCol="0">
            <a:spAutoFit/>
          </a:bodyPr>
          <a:lstStyle/>
          <a:p>
            <a:pPr marL="355600" indent="-342900">
              <a:lnSpc>
                <a:spcPct val="100000"/>
              </a:lnSpc>
              <a:buFont typeface="Wingdings" charset="2"/>
              <a:buChar char="Ø"/>
            </a:pPr>
            <a:r>
              <a:rPr lang="en-US" sz="2400" b="1" spc="-5" dirty="0">
                <a:solidFill>
                  <a:schemeClr val="bg1">
                    <a:lumMod val="65000"/>
                  </a:schemeClr>
                </a:solidFill>
                <a:latin typeface="Arial"/>
                <a:cs typeface="Arial"/>
              </a:rPr>
              <a:t>Introduction</a:t>
            </a:r>
            <a:endParaRPr sz="2400" b="1" spc="-5" dirty="0">
              <a:solidFill>
                <a:schemeClr val="bg1">
                  <a:lumMod val="65000"/>
                </a:schemeClr>
              </a:solidFill>
              <a:latin typeface="Arial"/>
              <a:cs typeface="Arial"/>
            </a:endParaRPr>
          </a:p>
          <a:p>
            <a:pPr marL="355600" marR="5080" indent="-342900">
              <a:lnSpc>
                <a:spcPct val="199200"/>
              </a:lnSpc>
              <a:buFont typeface="Wingdings" charset="2"/>
              <a:buChar char="Ø"/>
            </a:pPr>
            <a:r>
              <a:rPr lang="en-US" sz="2400" b="1" spc="-5" dirty="0">
                <a:solidFill>
                  <a:srgbClr val="695D46"/>
                </a:solidFill>
                <a:latin typeface="Arial"/>
                <a:cs typeface="Arial"/>
              </a:rPr>
              <a:t>Learning Relative Attributes</a:t>
            </a:r>
          </a:p>
          <a:p>
            <a:pPr marL="355600" marR="5080" indent="-342900">
              <a:lnSpc>
                <a:spcPct val="199200"/>
              </a:lnSpc>
              <a:buFont typeface="Wingdings" charset="2"/>
              <a:buChar char="Ø"/>
            </a:pPr>
            <a:r>
              <a:rPr lang="en-US" sz="2400" b="1" spc="-5" dirty="0">
                <a:solidFill>
                  <a:schemeClr val="bg1">
                    <a:lumMod val="65000"/>
                  </a:schemeClr>
                </a:solidFill>
                <a:latin typeface="Arial"/>
                <a:cs typeface="Arial"/>
              </a:rPr>
              <a:t>Relative Zero-shot Learning</a:t>
            </a:r>
          </a:p>
          <a:p>
            <a:pPr marL="355600" marR="5080" indent="-342900">
              <a:lnSpc>
                <a:spcPct val="199200"/>
              </a:lnSpc>
              <a:buFont typeface="Wingdings" charset="2"/>
              <a:buChar char="Ø"/>
            </a:pPr>
            <a:r>
              <a:rPr lang="en-US" sz="2400" b="1" spc="-5" dirty="0">
                <a:solidFill>
                  <a:schemeClr val="bg1">
                    <a:lumMod val="65000"/>
                  </a:schemeClr>
                </a:solidFill>
                <a:latin typeface="Arial"/>
                <a:cs typeface="Arial"/>
              </a:rPr>
              <a:t>Automatic </a:t>
            </a:r>
            <a:r>
              <a:rPr lang="en-US" sz="2400" b="1" spc="-5" dirty="0">
                <a:solidFill>
                  <a:schemeClr val="bg1">
                    <a:lumMod val="65000"/>
                  </a:schemeClr>
                </a:solidFill>
                <a:latin typeface="Arial"/>
                <a:cs typeface="Arial"/>
              </a:rPr>
              <a:t>Relative Image </a:t>
            </a:r>
            <a:r>
              <a:rPr lang="en-US" sz="2400" b="1" spc="-5" dirty="0" smtClean="0">
                <a:solidFill>
                  <a:schemeClr val="bg1">
                    <a:lumMod val="65000"/>
                  </a:schemeClr>
                </a:solidFill>
                <a:latin typeface="Arial"/>
                <a:cs typeface="Arial"/>
              </a:rPr>
              <a:t>Description</a:t>
            </a:r>
            <a:endParaRPr lang="en-US" sz="2400" b="1" spc="-5" dirty="0" smtClean="0">
              <a:solidFill>
                <a:srgbClr val="A6A6A6"/>
              </a:solidFill>
              <a:latin typeface="Arial"/>
              <a:cs typeface="Arial"/>
            </a:endParaRPr>
          </a:p>
          <a:p>
            <a:pPr marL="355600" marR="5080" indent="-342900">
              <a:lnSpc>
                <a:spcPct val="199200"/>
              </a:lnSpc>
              <a:buFont typeface="Wingdings" charset="2"/>
              <a:buChar char="Ø"/>
            </a:pPr>
            <a:r>
              <a:rPr lang="en-US" sz="2400" b="1" spc="-5" dirty="0" smtClean="0">
                <a:solidFill>
                  <a:srgbClr val="A6A6A6"/>
                </a:solidFill>
                <a:latin typeface="Arial"/>
                <a:cs typeface="Arial"/>
              </a:rPr>
              <a:t>Datasets</a:t>
            </a:r>
            <a:endParaRPr lang="en-US" sz="2400" b="1" spc="-5" dirty="0" smtClean="0">
              <a:solidFill>
                <a:srgbClr val="A6A6A6"/>
              </a:solidFill>
              <a:latin typeface="Arial"/>
              <a:cs typeface="Arial"/>
            </a:endParaRPr>
          </a:p>
          <a:p>
            <a:pPr marL="355600" marR="5080" indent="-342900">
              <a:lnSpc>
                <a:spcPct val="199200"/>
              </a:lnSpc>
              <a:buFont typeface="Wingdings" charset="2"/>
              <a:buChar char="Ø"/>
            </a:pPr>
            <a:r>
              <a:rPr lang="en-US" sz="2400" b="1" spc="-5" dirty="0" smtClean="0">
                <a:solidFill>
                  <a:srgbClr val="A6A6A6"/>
                </a:solidFill>
                <a:latin typeface="Arial"/>
                <a:cs typeface="Arial"/>
              </a:rPr>
              <a:t>Experiments</a:t>
            </a:r>
          </a:p>
          <a:p>
            <a:pPr marL="355600" marR="5080" indent="-342900">
              <a:lnSpc>
                <a:spcPct val="199200"/>
              </a:lnSpc>
              <a:buFont typeface="Wingdings" charset="2"/>
              <a:buChar char="Ø"/>
            </a:pPr>
            <a:r>
              <a:rPr lang="en-US" sz="2400" b="1" spc="-5" dirty="0" smtClean="0">
                <a:solidFill>
                  <a:srgbClr val="A6A6A6"/>
                </a:solidFill>
                <a:latin typeface="Arial"/>
                <a:cs typeface="Arial"/>
              </a:rPr>
              <a:t>Conclusion</a:t>
            </a:r>
            <a:endParaRPr lang="en-US" sz="2400" b="1" spc="-5" dirty="0" smtClean="0">
              <a:solidFill>
                <a:srgbClr val="A6A6A6"/>
              </a:solidFill>
              <a:latin typeface="Arial"/>
              <a:cs typeface="Arial"/>
            </a:endParaRPr>
          </a:p>
        </p:txBody>
      </p:sp>
    </p:spTree>
    <p:extLst>
      <p:ext uri="{BB962C8B-B14F-4D97-AF65-F5344CB8AC3E}">
        <p14:creationId xmlns:p14="http://schemas.microsoft.com/office/powerpoint/2010/main" val="1107795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3" name="TextBox 2"/>
          <p:cNvSpPr txBox="1"/>
          <p:nvPr/>
        </p:nvSpPr>
        <p:spPr>
          <a:xfrm>
            <a:off x="-1185333" y="1964267"/>
            <a:ext cx="184666" cy="369332"/>
          </a:xfrm>
          <a:prstGeom prst="rect">
            <a:avLst/>
          </a:prstGeom>
          <a:noFill/>
        </p:spPr>
        <p:txBody>
          <a:bodyPr wrap="none" rtlCol="0">
            <a:spAutoFit/>
          </a:bodyPr>
          <a:lstStyle/>
          <a:p>
            <a:endParaRPr lang="en-US" dirty="0"/>
          </a:p>
        </p:txBody>
      </p:sp>
      <p:sp>
        <p:nvSpPr>
          <p:cNvPr id="13" name="Footer Placeholder 12"/>
          <p:cNvSpPr>
            <a:spLocks noGrp="1"/>
          </p:cNvSpPr>
          <p:nvPr>
            <p:ph type="ftr" sz="quarter" idx="11"/>
          </p:nvPr>
        </p:nvSpPr>
        <p:spPr/>
        <p:txBody>
          <a:bodyPr/>
          <a:lstStyle/>
          <a:p>
            <a:r>
              <a:rPr lang="en-US" smtClean="0"/>
              <a:t>Shuangfei Fan</a:t>
            </a:r>
            <a:endParaRPr lang="en-US"/>
          </a:p>
        </p:txBody>
      </p:sp>
      <p:sp>
        <p:nvSpPr>
          <p:cNvPr id="14" name="Slide Number Placeholder 13"/>
          <p:cNvSpPr>
            <a:spLocks noGrp="1"/>
          </p:cNvSpPr>
          <p:nvPr>
            <p:ph type="sldNum" sz="quarter" idx="12"/>
          </p:nvPr>
        </p:nvSpPr>
        <p:spPr/>
        <p:txBody>
          <a:bodyPr/>
          <a:lstStyle/>
          <a:p>
            <a:fld id="{63E15ED0-6B91-3E46-8AA4-6E348A3E944A}" type="slidenum">
              <a:rPr lang="en-US" smtClean="0"/>
              <a:t>8</a:t>
            </a:fld>
            <a:endParaRPr lang="en-US"/>
          </a:p>
        </p:txBody>
      </p:sp>
      <p:sp>
        <p:nvSpPr>
          <p:cNvPr id="15" name="Date Placeholder 14"/>
          <p:cNvSpPr>
            <a:spLocks noGrp="1"/>
          </p:cNvSpPr>
          <p:nvPr>
            <p:ph type="dt" sz="half" idx="10"/>
          </p:nvPr>
        </p:nvSpPr>
        <p:spPr/>
        <p:txBody>
          <a:bodyPr/>
          <a:lstStyle/>
          <a:p>
            <a:r>
              <a:rPr lang="en-US" smtClean="0"/>
              <a:t>2/21/17</a:t>
            </a:r>
            <a:endParaRPr lang="en-US"/>
          </a:p>
        </p:txBody>
      </p:sp>
      <p:sp>
        <p:nvSpPr>
          <p:cNvPr id="17" name="Slide Number Placeholder 24"/>
          <p:cNvSpPr txBox="1">
            <a:spLocks/>
          </p:cNvSpPr>
          <p:nvPr/>
        </p:nvSpPr>
        <p:spPr>
          <a:xfrm>
            <a:off x="6553200" y="6357938"/>
            <a:ext cx="2133600" cy="365125"/>
          </a:xfrm>
          <a:prstGeom prst="rect">
            <a:avLst/>
          </a:prstGeom>
        </p:spPr>
        <p:txBody>
          <a:bodyPr vert="horz" lIns="91440" tIns="45720" rIns="91440" bIns="45720" rtlCol="0" anchor="ctr"/>
          <a:lstStyle>
            <a:defPPr>
              <a:defRPr lang="en-US"/>
            </a:defPPr>
            <a:lvl1pPr marL="0" algn="r" defTabSz="457200" rtl="0" eaLnBrk="0" latinLnBrk="0" hangingPunct="0">
              <a:defRPr sz="2400" kern="1200">
                <a:solidFill>
                  <a:schemeClr val="tx1"/>
                </a:solidFill>
                <a:latin typeface="Arial" charset="0"/>
                <a:ea typeface="ＭＳ Ｐゴシック" charset="0"/>
                <a:cs typeface="ＭＳ Ｐゴシック" charset="0"/>
              </a:defRPr>
            </a:lvl1pPr>
            <a:lvl2pPr marL="37931725" indent="-37474525" algn="l" defTabSz="457200" rtl="0" eaLnBrk="0" latinLnBrk="0" hangingPunct="0">
              <a:defRPr sz="2400" kern="1200">
                <a:solidFill>
                  <a:schemeClr val="tx1"/>
                </a:solidFill>
                <a:latin typeface="Arial" charset="0"/>
                <a:ea typeface="ＭＳ Ｐゴシック" charset="0"/>
                <a:cs typeface="+mn-cs"/>
              </a:defRPr>
            </a:lvl2pPr>
            <a:lvl3pPr marL="914400" algn="l" defTabSz="457200" rtl="0" eaLnBrk="0" latinLnBrk="0" hangingPunct="0">
              <a:defRPr sz="2400" kern="1200">
                <a:solidFill>
                  <a:schemeClr val="tx1"/>
                </a:solidFill>
                <a:latin typeface="Arial" charset="0"/>
                <a:ea typeface="ＭＳ Ｐゴシック" charset="0"/>
                <a:cs typeface="+mn-cs"/>
              </a:defRPr>
            </a:lvl3pPr>
            <a:lvl4pPr marL="1371600" algn="l" defTabSz="457200" rtl="0" eaLnBrk="0" latinLnBrk="0" hangingPunct="0">
              <a:defRPr sz="2400" kern="1200">
                <a:solidFill>
                  <a:schemeClr val="tx1"/>
                </a:solidFill>
                <a:latin typeface="Arial" charset="0"/>
                <a:ea typeface="ＭＳ Ｐゴシック" charset="0"/>
                <a:cs typeface="+mn-cs"/>
              </a:defRPr>
            </a:lvl4pPr>
            <a:lvl5pPr marL="1828800" algn="l" defTabSz="457200" rtl="0" eaLnBrk="0" latinLnBrk="0" hangingPunct="0">
              <a:defRPr sz="2400" kern="1200">
                <a:solidFill>
                  <a:schemeClr val="tx1"/>
                </a:solidFill>
                <a:latin typeface="Arial" charset="0"/>
                <a:ea typeface="ＭＳ Ｐゴシック" charset="0"/>
                <a:cs typeface="+mn-cs"/>
              </a:defRPr>
            </a:lvl5pPr>
            <a:lvl6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eaLnBrk="1" hangingPunct="1"/>
            <a:fld id="{6DDBB416-6B89-0044-8829-7F5F29AD11C2}" type="slidenum">
              <a:rPr lang="en-US" sz="1200" smtClean="0">
                <a:solidFill>
                  <a:srgbClr val="898989"/>
                </a:solidFill>
                <a:latin typeface="Calibri" charset="0"/>
              </a:rPr>
              <a:pPr eaLnBrk="1" hangingPunct="1"/>
              <a:t>8</a:t>
            </a:fld>
            <a:endParaRPr lang="en-US" sz="1200">
              <a:solidFill>
                <a:srgbClr val="898989"/>
              </a:solidFill>
              <a:latin typeface="Calibri" charset="0"/>
            </a:endParaRPr>
          </a:p>
        </p:txBody>
      </p:sp>
      <p:sp>
        <p:nvSpPr>
          <p:cNvPr id="74" name="TextBox 73"/>
          <p:cNvSpPr txBox="1">
            <a:spLocks noChangeArrowheads="1"/>
          </p:cNvSpPr>
          <p:nvPr/>
        </p:nvSpPr>
        <p:spPr bwMode="auto">
          <a:xfrm>
            <a:off x="1385888" y="1249663"/>
            <a:ext cx="3548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Calibri" charset="0"/>
              </a:rPr>
              <a:t>For each attribute</a:t>
            </a:r>
          </a:p>
        </p:txBody>
      </p:sp>
      <p:sp>
        <p:nvSpPr>
          <p:cNvPr id="75" name="TextBox 74"/>
          <p:cNvSpPr txBox="1">
            <a:spLocks noChangeArrowheads="1"/>
          </p:cNvSpPr>
          <p:nvPr/>
        </p:nvSpPr>
        <p:spPr bwMode="auto">
          <a:xfrm>
            <a:off x="2979738" y="2078338"/>
            <a:ext cx="2957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Calibri" charset="0"/>
              </a:rPr>
              <a:t>Supervision is</a:t>
            </a:r>
          </a:p>
        </p:txBody>
      </p:sp>
      <p:pic>
        <p:nvPicPr>
          <p:cNvPr id="76" name="Picture 75"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1475088"/>
            <a:ext cx="698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 name="Group 52"/>
          <p:cNvGrpSpPr>
            <a:grpSpLocks noChangeAspect="1"/>
          </p:cNvGrpSpPr>
          <p:nvPr/>
        </p:nvGrpSpPr>
        <p:grpSpPr bwMode="auto">
          <a:xfrm>
            <a:off x="2295525" y="4538963"/>
            <a:ext cx="4100513" cy="1089025"/>
            <a:chOff x="6630473" y="1629368"/>
            <a:chExt cx="2050207" cy="543905"/>
          </a:xfrm>
        </p:grpSpPr>
        <p:grpSp>
          <p:nvGrpSpPr>
            <p:cNvPr id="78" name="Group 14"/>
            <p:cNvGrpSpPr>
              <a:grpSpLocks noChangeAspect="1"/>
            </p:cNvGrpSpPr>
            <p:nvPr/>
          </p:nvGrpSpPr>
          <p:grpSpPr bwMode="auto">
            <a:xfrm>
              <a:off x="7034552" y="1629368"/>
              <a:ext cx="1646128" cy="543905"/>
              <a:chOff x="8296305" y="14483072"/>
              <a:chExt cx="4151146" cy="1371600"/>
            </a:xfrm>
          </p:grpSpPr>
          <p:pic>
            <p:nvPicPr>
              <p:cNvPr id="8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86952" y="147053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63777" y="14705388"/>
                <a:ext cx="9144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17"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8999" y="14561460"/>
                <a:ext cx="469232"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18"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156560" y="14561460"/>
                <a:ext cx="46923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19"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96305" y="14483072"/>
                <a:ext cx="54142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20"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906029" y="14483072"/>
                <a:ext cx="54142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21"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553914" y="15527670"/>
                <a:ext cx="889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22"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607643" y="15117014"/>
                <a:ext cx="4953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23"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878990" y="15123214"/>
                <a:ext cx="432351" cy="15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9" name="Picture 43" descr="latex-image-1.pd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30473" y="1778094"/>
              <a:ext cx="382748" cy="22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 name="Group 51"/>
          <p:cNvGrpSpPr>
            <a:grpSpLocks/>
          </p:cNvGrpSpPr>
          <p:nvPr/>
        </p:nvGrpSpPr>
        <p:grpSpPr bwMode="auto">
          <a:xfrm>
            <a:off x="2295525" y="3043538"/>
            <a:ext cx="4468813" cy="1089025"/>
            <a:chOff x="4391807" y="1627038"/>
            <a:chExt cx="2233315" cy="543905"/>
          </a:xfrm>
        </p:grpSpPr>
        <p:grpSp>
          <p:nvGrpSpPr>
            <p:cNvPr id="90" name="Group 24"/>
            <p:cNvGrpSpPr>
              <a:grpSpLocks/>
            </p:cNvGrpSpPr>
            <p:nvPr/>
          </p:nvGrpSpPr>
          <p:grpSpPr bwMode="auto">
            <a:xfrm>
              <a:off x="4828116" y="1627038"/>
              <a:ext cx="1797006" cy="543905"/>
              <a:chOff x="8275395" y="12738522"/>
              <a:chExt cx="3398714" cy="1028700"/>
            </a:xfrm>
          </p:grpSpPr>
          <p:pic>
            <p:nvPicPr>
              <p:cNvPr id="92" name="Picture 25" descr="latex-image-1.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970783" y="12738522"/>
                <a:ext cx="703326" cy="102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 name="Group 162"/>
              <p:cNvGrpSpPr>
                <a:grpSpLocks/>
              </p:cNvGrpSpPr>
              <p:nvPr/>
            </p:nvGrpSpPr>
            <p:grpSpPr bwMode="auto">
              <a:xfrm>
                <a:off x="8275395" y="12738522"/>
                <a:ext cx="2870090" cy="1028700"/>
                <a:chOff x="8275395" y="12738522"/>
                <a:chExt cx="2870090" cy="1028700"/>
              </a:xfrm>
            </p:grpSpPr>
            <p:pic>
              <p:nvPicPr>
                <p:cNvPr id="94" name="Picture 2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841115" y="12881227"/>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2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718380" y="12908434"/>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29" descr="latex-image-1.pd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531862" y="12796430"/>
                  <a:ext cx="258077"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30" descr="latex-image-1.pd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441407" y="12769223"/>
                  <a:ext cx="258077"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31"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75395" y="12738522"/>
                  <a:ext cx="406066"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32"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657408" y="13567027"/>
                  <a:ext cx="6667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33"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74010" y="13230257"/>
                  <a:ext cx="371475"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34" descr="latex-image-1.pd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496627" y="13092145"/>
                  <a:ext cx="300091" cy="26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91" name="Picture 44" descr="latex-image-1.pd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391807" y="1778093"/>
              <a:ext cx="416322" cy="22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 name="TextBox 101"/>
          <p:cNvSpPr txBox="1">
            <a:spLocks noChangeArrowheads="1"/>
          </p:cNvSpPr>
          <p:nvPr/>
        </p:nvSpPr>
        <p:spPr bwMode="auto">
          <a:xfrm>
            <a:off x="5551488" y="1249663"/>
            <a:ext cx="1597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solidFill>
                  <a:srgbClr val="FF0000"/>
                </a:solidFill>
                <a:latin typeface="Calibri" charset="0"/>
              </a:rPr>
              <a:t>open</a:t>
            </a:r>
          </a:p>
        </p:txBody>
      </p:sp>
      <p:sp>
        <p:nvSpPr>
          <p:cNvPr id="103" name="object 2"/>
          <p:cNvSpPr txBox="1">
            <a:spLocks/>
          </p:cNvSpPr>
          <p:nvPr/>
        </p:nvSpPr>
        <p:spPr>
          <a:xfrm>
            <a:off x="375985" y="54176"/>
            <a:ext cx="6439153" cy="526325"/>
          </a:xfrm>
          <a:prstGeom prst="rect">
            <a:avLst/>
          </a:prstGeom>
        </p:spPr>
        <p:txBody>
          <a:bodyPr vert="horz" wrap="square" lIns="0" tIns="94515" rIns="0" bIns="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905" algn="l"/>
            <a:r>
              <a:rPr lang="en-US" sz="2800" b="1" spc="-5" dirty="0" smtClean="0">
                <a:solidFill>
                  <a:schemeClr val="accent6"/>
                </a:solidFill>
              </a:rPr>
              <a:t>Learning Relative Attributes</a:t>
            </a:r>
            <a:endParaRPr lang="en-US" sz="2800" b="1" spc="-5" dirty="0">
              <a:solidFill>
                <a:schemeClr val="accent6"/>
              </a:solidFill>
            </a:endParaRPr>
          </a:p>
        </p:txBody>
      </p:sp>
      <p:sp>
        <p:nvSpPr>
          <p:cNvPr id="104" name="Footer Placeholder 12"/>
          <p:cNvSpPr txBox="1">
            <a:spLocks/>
          </p:cNvSpPr>
          <p:nvPr/>
        </p:nvSpPr>
        <p:spPr>
          <a:xfrm>
            <a:off x="6742565" y="6004832"/>
            <a:ext cx="2056720" cy="370238"/>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smtClean="0">
                <a:solidFill>
                  <a:schemeClr val="tx1"/>
                </a:solidFill>
              </a:rPr>
              <a:t>Slide Credit: Devi Parikh</a:t>
            </a:r>
            <a:endParaRPr lang="en-US" sz="1400" dirty="0">
              <a:solidFill>
                <a:schemeClr val="tx1"/>
              </a:solidFill>
            </a:endParaRPr>
          </a:p>
        </p:txBody>
      </p:sp>
    </p:spTree>
    <p:extLst>
      <p:ext uri="{BB962C8B-B14F-4D97-AF65-F5344CB8AC3E}">
        <p14:creationId xmlns:p14="http://schemas.microsoft.com/office/powerpoint/2010/main" val="28344548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flipV="1">
            <a:off x="381000" y="352415"/>
            <a:ext cx="8305800" cy="233741"/>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6" name="object 5"/>
          <p:cNvSpPr/>
          <p:nvPr/>
        </p:nvSpPr>
        <p:spPr>
          <a:xfrm flipV="1">
            <a:off x="381000" y="6312877"/>
            <a:ext cx="8305800" cy="62193"/>
          </a:xfrm>
          <a:custGeom>
            <a:avLst/>
            <a:gdLst/>
            <a:ahLst/>
            <a:cxnLst/>
            <a:rect l="l" t="t" r="r" b="b"/>
            <a:pathLst>
              <a:path w="7136765">
                <a:moveTo>
                  <a:pt x="7136640" y="0"/>
                </a:moveTo>
                <a:lnTo>
                  <a:pt x="0" y="0"/>
                </a:lnTo>
              </a:path>
            </a:pathLst>
          </a:custGeom>
          <a:ln w="28575" cmpd="sng">
            <a:solidFill>
              <a:srgbClr val="4DB6AC"/>
            </a:solidFill>
          </a:ln>
        </p:spPr>
        <p:txBody>
          <a:bodyPr wrap="square" lIns="0" tIns="0" rIns="0" bIns="0" rtlCol="0"/>
          <a:lstStyle/>
          <a:p>
            <a:endParaRPr/>
          </a:p>
        </p:txBody>
      </p:sp>
      <p:sp>
        <p:nvSpPr>
          <p:cNvPr id="3" name="TextBox 2"/>
          <p:cNvSpPr txBox="1"/>
          <p:nvPr/>
        </p:nvSpPr>
        <p:spPr>
          <a:xfrm>
            <a:off x="-1185333" y="1964267"/>
            <a:ext cx="184666" cy="369332"/>
          </a:xfrm>
          <a:prstGeom prst="rect">
            <a:avLst/>
          </a:prstGeom>
          <a:noFill/>
        </p:spPr>
        <p:txBody>
          <a:bodyPr wrap="none" rtlCol="0">
            <a:spAutoFit/>
          </a:bodyPr>
          <a:lstStyle/>
          <a:p>
            <a:endParaRPr lang="en-US" dirty="0"/>
          </a:p>
        </p:txBody>
      </p:sp>
      <p:sp>
        <p:nvSpPr>
          <p:cNvPr id="13" name="Footer Placeholder 12"/>
          <p:cNvSpPr>
            <a:spLocks noGrp="1"/>
          </p:cNvSpPr>
          <p:nvPr>
            <p:ph type="ftr" sz="quarter" idx="11"/>
          </p:nvPr>
        </p:nvSpPr>
        <p:spPr/>
        <p:txBody>
          <a:bodyPr/>
          <a:lstStyle/>
          <a:p>
            <a:r>
              <a:rPr lang="en-US" smtClean="0"/>
              <a:t>Shuangfei Fan</a:t>
            </a:r>
            <a:endParaRPr lang="en-US"/>
          </a:p>
        </p:txBody>
      </p:sp>
      <p:sp>
        <p:nvSpPr>
          <p:cNvPr id="14" name="Slide Number Placeholder 13"/>
          <p:cNvSpPr>
            <a:spLocks noGrp="1"/>
          </p:cNvSpPr>
          <p:nvPr>
            <p:ph type="sldNum" sz="quarter" idx="12"/>
          </p:nvPr>
        </p:nvSpPr>
        <p:spPr/>
        <p:txBody>
          <a:bodyPr/>
          <a:lstStyle/>
          <a:p>
            <a:fld id="{63E15ED0-6B91-3E46-8AA4-6E348A3E944A}" type="slidenum">
              <a:rPr lang="en-US" smtClean="0"/>
              <a:t>9</a:t>
            </a:fld>
            <a:endParaRPr lang="en-US"/>
          </a:p>
        </p:txBody>
      </p:sp>
      <p:sp>
        <p:nvSpPr>
          <p:cNvPr id="15" name="Date Placeholder 14"/>
          <p:cNvSpPr>
            <a:spLocks noGrp="1"/>
          </p:cNvSpPr>
          <p:nvPr>
            <p:ph type="dt" sz="half" idx="10"/>
          </p:nvPr>
        </p:nvSpPr>
        <p:spPr/>
        <p:txBody>
          <a:bodyPr/>
          <a:lstStyle/>
          <a:p>
            <a:r>
              <a:rPr lang="en-US" smtClean="0"/>
              <a:t>2/21/17</a:t>
            </a:r>
            <a:endParaRPr lang="en-US"/>
          </a:p>
        </p:txBody>
      </p:sp>
      <p:sp>
        <p:nvSpPr>
          <p:cNvPr id="17" name="Slide Number Placeholder 24"/>
          <p:cNvSpPr txBox="1">
            <a:spLocks/>
          </p:cNvSpPr>
          <p:nvPr/>
        </p:nvSpPr>
        <p:spPr>
          <a:xfrm>
            <a:off x="6553200" y="6357938"/>
            <a:ext cx="2133600" cy="365125"/>
          </a:xfrm>
          <a:prstGeom prst="rect">
            <a:avLst/>
          </a:prstGeom>
        </p:spPr>
        <p:txBody>
          <a:bodyPr vert="horz" lIns="91440" tIns="45720" rIns="91440" bIns="45720" rtlCol="0" anchor="ctr"/>
          <a:lstStyle>
            <a:defPPr>
              <a:defRPr lang="en-US"/>
            </a:defPPr>
            <a:lvl1pPr marL="0" algn="r" defTabSz="457200" rtl="0" eaLnBrk="0" latinLnBrk="0" hangingPunct="0">
              <a:defRPr sz="2400" kern="1200">
                <a:solidFill>
                  <a:schemeClr val="tx1"/>
                </a:solidFill>
                <a:latin typeface="Arial" charset="0"/>
                <a:ea typeface="ＭＳ Ｐゴシック" charset="0"/>
                <a:cs typeface="ＭＳ Ｐゴシック" charset="0"/>
              </a:defRPr>
            </a:lvl1pPr>
            <a:lvl2pPr marL="37931725" indent="-37474525" algn="l" defTabSz="457200" rtl="0" eaLnBrk="0" latinLnBrk="0" hangingPunct="0">
              <a:defRPr sz="2400" kern="1200">
                <a:solidFill>
                  <a:schemeClr val="tx1"/>
                </a:solidFill>
                <a:latin typeface="Arial" charset="0"/>
                <a:ea typeface="ＭＳ Ｐゴシック" charset="0"/>
                <a:cs typeface="+mn-cs"/>
              </a:defRPr>
            </a:lvl2pPr>
            <a:lvl3pPr marL="914400" algn="l" defTabSz="457200" rtl="0" eaLnBrk="0" latinLnBrk="0" hangingPunct="0">
              <a:defRPr sz="2400" kern="1200">
                <a:solidFill>
                  <a:schemeClr val="tx1"/>
                </a:solidFill>
                <a:latin typeface="Arial" charset="0"/>
                <a:ea typeface="ＭＳ Ｐゴシック" charset="0"/>
                <a:cs typeface="+mn-cs"/>
              </a:defRPr>
            </a:lvl3pPr>
            <a:lvl4pPr marL="1371600" algn="l" defTabSz="457200" rtl="0" eaLnBrk="0" latinLnBrk="0" hangingPunct="0">
              <a:defRPr sz="2400" kern="1200">
                <a:solidFill>
                  <a:schemeClr val="tx1"/>
                </a:solidFill>
                <a:latin typeface="Arial" charset="0"/>
                <a:ea typeface="ＭＳ Ｐゴシック" charset="0"/>
                <a:cs typeface="+mn-cs"/>
              </a:defRPr>
            </a:lvl4pPr>
            <a:lvl5pPr marL="1828800" algn="l" defTabSz="457200" rtl="0" eaLnBrk="0" latinLnBrk="0" hangingPunct="0">
              <a:defRPr sz="2400" kern="1200">
                <a:solidFill>
                  <a:schemeClr val="tx1"/>
                </a:solidFill>
                <a:latin typeface="Arial" charset="0"/>
                <a:ea typeface="ＭＳ Ｐゴシック" charset="0"/>
                <a:cs typeface="+mn-cs"/>
              </a:defRPr>
            </a:lvl5pPr>
            <a:lvl6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eaLnBrk="1" hangingPunct="1"/>
            <a:fld id="{6DDBB416-6B89-0044-8829-7F5F29AD11C2}" type="slidenum">
              <a:rPr lang="en-US" sz="1200" smtClean="0">
                <a:solidFill>
                  <a:srgbClr val="898989"/>
                </a:solidFill>
                <a:latin typeface="Calibri" charset="0"/>
              </a:rPr>
              <a:pPr eaLnBrk="1" hangingPunct="1"/>
              <a:t>9</a:t>
            </a:fld>
            <a:endParaRPr lang="en-US" sz="1200">
              <a:solidFill>
                <a:srgbClr val="898989"/>
              </a:solidFill>
              <a:latin typeface="Calibri" charset="0"/>
            </a:endParaRPr>
          </a:p>
        </p:txBody>
      </p:sp>
      <p:pic>
        <p:nvPicPr>
          <p:cNvPr id="75" name="Picture 74"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0088" y="1590675"/>
            <a:ext cx="3213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Box 75"/>
          <p:cNvSpPr txBox="1">
            <a:spLocks noChangeArrowheads="1"/>
          </p:cNvSpPr>
          <p:nvPr/>
        </p:nvSpPr>
        <p:spPr bwMode="auto">
          <a:xfrm>
            <a:off x="280988" y="1598613"/>
            <a:ext cx="4318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latin typeface="Calibri" charset="0"/>
              </a:rPr>
              <a:t>Learn a scoring function </a:t>
            </a:r>
          </a:p>
        </p:txBody>
      </p:sp>
      <p:pic>
        <p:nvPicPr>
          <p:cNvPr id="77" name="Picture 76"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8288" y="4049156"/>
            <a:ext cx="5943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7"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38288" y="5065385"/>
            <a:ext cx="5867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Box 78"/>
          <p:cNvSpPr txBox="1">
            <a:spLocks noChangeArrowheads="1"/>
          </p:cNvSpPr>
          <p:nvPr/>
        </p:nvSpPr>
        <p:spPr bwMode="auto">
          <a:xfrm>
            <a:off x="1538288" y="2831589"/>
            <a:ext cx="5276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a:latin typeface="Calibri" charset="0"/>
              </a:rPr>
              <a:t>that best satisfies constraints:</a:t>
            </a:r>
          </a:p>
        </p:txBody>
      </p:sp>
      <p:sp>
        <p:nvSpPr>
          <p:cNvPr id="80" name="Slide Number Placeholder 54"/>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0" latinLnBrk="0" hangingPunct="0">
              <a:defRPr sz="2400" kern="1200">
                <a:solidFill>
                  <a:schemeClr val="tx1"/>
                </a:solidFill>
                <a:latin typeface="Arial" charset="0"/>
                <a:ea typeface="ＭＳ Ｐゴシック" charset="0"/>
                <a:cs typeface="ＭＳ Ｐゴシック" charset="0"/>
              </a:defRPr>
            </a:lvl1pPr>
            <a:lvl2pPr marL="37931725" indent="-37474525" algn="l" defTabSz="457200" rtl="0" eaLnBrk="0" latinLnBrk="0" hangingPunct="0">
              <a:defRPr sz="2400" kern="1200">
                <a:solidFill>
                  <a:schemeClr val="tx1"/>
                </a:solidFill>
                <a:latin typeface="Arial" charset="0"/>
                <a:ea typeface="ＭＳ Ｐゴシック" charset="0"/>
                <a:cs typeface="+mn-cs"/>
              </a:defRPr>
            </a:lvl2pPr>
            <a:lvl3pPr marL="914400" algn="l" defTabSz="457200" rtl="0" eaLnBrk="0" latinLnBrk="0" hangingPunct="0">
              <a:defRPr sz="2400" kern="1200">
                <a:solidFill>
                  <a:schemeClr val="tx1"/>
                </a:solidFill>
                <a:latin typeface="Arial" charset="0"/>
                <a:ea typeface="ＭＳ Ｐゴシック" charset="0"/>
                <a:cs typeface="+mn-cs"/>
              </a:defRPr>
            </a:lvl3pPr>
            <a:lvl4pPr marL="1371600" algn="l" defTabSz="457200" rtl="0" eaLnBrk="0" latinLnBrk="0" hangingPunct="0">
              <a:defRPr sz="2400" kern="1200">
                <a:solidFill>
                  <a:schemeClr val="tx1"/>
                </a:solidFill>
                <a:latin typeface="Arial" charset="0"/>
                <a:ea typeface="ＭＳ Ｐゴシック" charset="0"/>
                <a:cs typeface="+mn-cs"/>
              </a:defRPr>
            </a:lvl4pPr>
            <a:lvl5pPr marL="1828800" algn="l" defTabSz="457200" rtl="0" eaLnBrk="0" latinLnBrk="0" hangingPunct="0">
              <a:defRPr sz="2400" kern="1200">
                <a:solidFill>
                  <a:schemeClr val="tx1"/>
                </a:solidFill>
                <a:latin typeface="Arial" charset="0"/>
                <a:ea typeface="ＭＳ Ｐゴシック" charset="0"/>
                <a:cs typeface="+mn-cs"/>
              </a:defRPr>
            </a:lvl5pPr>
            <a:lvl6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6pPr>
            <a:lvl7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7pPr>
            <a:lvl8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8pPr>
            <a:lvl9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mn-cs"/>
              </a:defRPr>
            </a:lvl9pPr>
          </a:lstStyle>
          <a:p>
            <a:pPr eaLnBrk="1" hangingPunct="1"/>
            <a:fld id="{434DDA79-723C-4E40-99D0-CA1D0D915EF3}" type="slidenum">
              <a:rPr lang="en-US" sz="1200" smtClean="0">
                <a:solidFill>
                  <a:srgbClr val="898989"/>
                </a:solidFill>
                <a:latin typeface="Calibri" charset="0"/>
              </a:rPr>
              <a:pPr eaLnBrk="1" hangingPunct="1"/>
              <a:t>9</a:t>
            </a:fld>
            <a:endParaRPr lang="en-US" sz="1200">
              <a:solidFill>
                <a:srgbClr val="898989"/>
              </a:solidFill>
              <a:latin typeface="Calibri" charset="0"/>
            </a:endParaRPr>
          </a:p>
        </p:txBody>
      </p:sp>
      <p:sp>
        <p:nvSpPr>
          <p:cNvPr id="87" name="object 2"/>
          <p:cNvSpPr txBox="1">
            <a:spLocks noGrp="1"/>
          </p:cNvSpPr>
          <p:nvPr>
            <p:ph type="title"/>
          </p:nvPr>
        </p:nvSpPr>
        <p:spPr>
          <a:xfrm>
            <a:off x="375985" y="54176"/>
            <a:ext cx="6439153" cy="526325"/>
          </a:xfrm>
          <a:prstGeom prst="rect">
            <a:avLst/>
          </a:prstGeom>
        </p:spPr>
        <p:txBody>
          <a:bodyPr vert="horz" wrap="square" lIns="0" tIns="94515" rIns="0" bIns="0" rtlCol="0">
            <a:spAutoFit/>
          </a:bodyPr>
          <a:lstStyle/>
          <a:p>
            <a:pPr marL="1905" algn="l"/>
            <a:r>
              <a:rPr lang="en-US" sz="2800" b="1" spc="-5" dirty="0" smtClean="0">
                <a:solidFill>
                  <a:schemeClr val="accent6"/>
                </a:solidFill>
              </a:rPr>
              <a:t>Learning </a:t>
            </a:r>
            <a:r>
              <a:rPr lang="en-US" sz="2800" b="1" spc="-5" dirty="0">
                <a:solidFill>
                  <a:schemeClr val="accent6"/>
                </a:solidFill>
              </a:rPr>
              <a:t>Relative </a:t>
            </a:r>
            <a:r>
              <a:rPr lang="en-US" sz="2800" b="1" spc="-5" dirty="0" smtClean="0">
                <a:solidFill>
                  <a:schemeClr val="accent6"/>
                </a:solidFill>
              </a:rPr>
              <a:t>Attributes</a:t>
            </a:r>
            <a:endParaRPr sz="2800" b="1" spc="-5" dirty="0">
              <a:solidFill>
                <a:schemeClr val="accent6"/>
              </a:solidFill>
            </a:endParaRPr>
          </a:p>
        </p:txBody>
      </p:sp>
    </p:spTree>
    <p:extLst>
      <p:ext uri="{BB962C8B-B14F-4D97-AF65-F5344CB8AC3E}">
        <p14:creationId xmlns:p14="http://schemas.microsoft.com/office/powerpoint/2010/main" val="283445485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12853</TotalTime>
  <Words>2883</Words>
  <Application>Microsoft Macintosh PowerPoint</Application>
  <PresentationFormat>On-screen Show (4:3)</PresentationFormat>
  <Paragraphs>579</Paragraphs>
  <Slides>37</Slides>
  <Notes>34</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OVERVIEW</vt:lpstr>
      <vt:lpstr>What are Attributes</vt:lpstr>
      <vt:lpstr>Why Attributes?</vt:lpstr>
      <vt:lpstr>PowerPoint Presentation</vt:lpstr>
      <vt:lpstr>PowerPoint Presentation</vt:lpstr>
      <vt:lpstr>OVERVIEW</vt:lpstr>
      <vt:lpstr>PowerPoint Presentation</vt:lpstr>
      <vt:lpstr>Learning Relative Attributes</vt:lpstr>
      <vt:lpstr>Learning Relative Attributes</vt:lpstr>
      <vt:lpstr>OVERVIEW</vt:lpstr>
      <vt:lpstr>Zero-shot Learning</vt:lpstr>
      <vt:lpstr>Relative Zero-shot Learning</vt:lpstr>
      <vt:lpstr>PowerPoint Presentation</vt:lpstr>
      <vt:lpstr>OVERVIEW</vt:lpstr>
      <vt:lpstr>Automatic Relative Image Description</vt:lpstr>
      <vt:lpstr>PowerPoint Presentation</vt:lpstr>
      <vt:lpstr>PowerPoint Presentation</vt:lpstr>
      <vt:lpstr>OVERVIEW</vt:lpstr>
      <vt:lpstr>Datasets</vt:lpstr>
      <vt:lpstr>Datasets</vt:lpstr>
      <vt:lpstr>OVERVIEW</vt:lpstr>
      <vt:lpstr>Experiments: Baselines</vt:lpstr>
      <vt:lpstr>Experiments: Zero-shot learning</vt:lpstr>
      <vt:lpstr>Experiments: Zero-shot learning</vt:lpstr>
      <vt:lpstr>Experiments: Describe images</vt:lpstr>
      <vt:lpstr>Experiments: Describe images</vt:lpstr>
      <vt:lpstr>Experiments: Describe images</vt:lpstr>
      <vt:lpstr>Experiments: Describe images</vt:lpstr>
      <vt:lpstr>OVERVIEW</vt:lpstr>
      <vt:lpstr>Conclusion</vt:lpstr>
      <vt:lpstr>Questions?</vt:lpstr>
      <vt:lpstr>BACKUP</vt:lpstr>
      <vt:lpstr>Experiments: Zero-shot learning</vt:lpstr>
      <vt:lpstr>Experiments: Zero-shot learning</vt:lpstr>
      <vt:lpstr>Experiments: Zero-shot learning</vt:lpstr>
      <vt:lpstr>GIST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Shuangfei Fan</dc:creator>
  <cp:lastModifiedBy>Shuangfei Fan</cp:lastModifiedBy>
  <cp:revision>635</cp:revision>
  <dcterms:created xsi:type="dcterms:W3CDTF">2016-10-19T03:24:46Z</dcterms:created>
  <dcterms:modified xsi:type="dcterms:W3CDTF">2017-02-21T16:34:10Z</dcterms:modified>
</cp:coreProperties>
</file>